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0" r:id="rId2"/>
  </p:sldMasterIdLst>
  <p:notesMasterIdLst>
    <p:notesMasterId r:id="rId45"/>
  </p:notesMasterIdLst>
  <p:sldIdLst>
    <p:sldId id="256" r:id="rId3"/>
    <p:sldId id="540" r:id="rId4"/>
    <p:sldId id="541" r:id="rId5"/>
    <p:sldId id="523" r:id="rId6"/>
    <p:sldId id="524" r:id="rId7"/>
    <p:sldId id="525" r:id="rId8"/>
    <p:sldId id="526" r:id="rId9"/>
    <p:sldId id="565" r:id="rId10"/>
    <p:sldId id="302" r:id="rId11"/>
    <p:sldId id="537" r:id="rId12"/>
    <p:sldId id="303" r:id="rId13"/>
    <p:sldId id="306" r:id="rId14"/>
    <p:sldId id="307" r:id="rId15"/>
    <p:sldId id="498" r:id="rId16"/>
    <p:sldId id="497" r:id="rId17"/>
    <p:sldId id="543" r:id="rId18"/>
    <p:sldId id="428" r:id="rId19"/>
    <p:sldId id="450" r:id="rId20"/>
    <p:sldId id="544" r:id="rId21"/>
    <p:sldId id="533" r:id="rId22"/>
    <p:sldId id="534" r:id="rId23"/>
    <p:sldId id="452" r:id="rId24"/>
    <p:sldId id="545" r:id="rId25"/>
    <p:sldId id="451" r:id="rId26"/>
    <p:sldId id="317" r:id="rId27"/>
    <p:sldId id="457" r:id="rId28"/>
    <p:sldId id="438" r:id="rId29"/>
    <p:sldId id="319" r:id="rId30"/>
    <p:sldId id="322" r:id="rId31"/>
    <p:sldId id="323" r:id="rId32"/>
    <p:sldId id="439" r:id="rId33"/>
    <p:sldId id="440" r:id="rId34"/>
    <p:sldId id="476" r:id="rId35"/>
    <p:sldId id="456" r:id="rId36"/>
    <p:sldId id="328" r:id="rId37"/>
    <p:sldId id="460" r:id="rId38"/>
    <p:sldId id="479" r:id="rId39"/>
    <p:sldId id="329" r:id="rId40"/>
    <p:sldId id="275" r:id="rId41"/>
    <p:sldId id="535" r:id="rId42"/>
    <p:sldId id="392" r:id="rId43"/>
    <p:sldId id="488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iSIKUKdiHVpR28nFfK5dN0zUp8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5" autoAdjust="0"/>
  </p:normalViewPr>
  <p:slideViewPr>
    <p:cSldViewPr snapToGrid="0">
      <p:cViewPr varScale="1">
        <p:scale>
          <a:sx n="70" d="100"/>
          <a:sy n="70" d="100"/>
        </p:scale>
        <p:origin x="5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K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8D13-D0F4-4050-BEDC-BD834CB21A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575"/>
              </a:spcBef>
            </a:pPr>
            <a:endParaRPr lang="en-US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8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575"/>
              </a:spcBef>
            </a:pPr>
            <a:endParaRPr lang="en-US" altLang="en-US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575"/>
              </a:spcBef>
            </a:pPr>
            <a:endParaRPr lang="en-US" altLang="en-US" sz="21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3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575"/>
              </a:spcBef>
            </a:pPr>
            <a:endParaRPr lang="en-US" altLang="en-US" sz="21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6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9" name="Shape 1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219200">
              <a:spcBef>
                <a:spcPts val="500"/>
              </a:spcBef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37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9" name="Shape 1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219200">
              <a:spcBef>
                <a:spcPts val="500"/>
              </a:spcBef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Examples</a:t>
            </a:r>
          </a:p>
          <a:p>
            <a:r>
              <a:rPr lang="en-US" dirty="0"/>
              <a:t>https://plotly.com/chart-studio-help/zoom-pan-hover-controls/</a:t>
            </a:r>
          </a:p>
          <a:p>
            <a:r>
              <a:rPr lang="en-US" dirty="0"/>
              <a:t>https://d3-graph-gallery.com/graph/interactivity_zoom.html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76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9" name="Shape 1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219200">
              <a:spcBef>
                <a:spcPts val="500"/>
              </a:spcBef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Examples</a:t>
            </a:r>
          </a:p>
          <a:p>
            <a:r>
              <a:rPr lang="en-US" dirty="0"/>
              <a:t>https://plotly.com/chart-studio-help/zoom-pan-hover-controls/</a:t>
            </a:r>
          </a:p>
          <a:p>
            <a:r>
              <a:rPr lang="en-US" dirty="0"/>
              <a:t>https://d3-graph-gallery.com/graph/interactivity_zoom.html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83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1200"/>
              </a:spcBef>
            </a:pPr>
            <a:endParaRPr lang="en-US" altLang="en-US" sz="2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8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2264-16DB-B24A-CCD5-AC170ADBB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71FD8-78EF-A3C3-8827-2F760A4C8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457200" indent="-406800" algn="ctr">
              <a:spcBef>
                <a:spcPts val="1200"/>
              </a:spcBef>
              <a:buNone/>
              <a:def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36F3-1DCF-0141-2B4C-46DD1C7E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30E32-D446-2E83-296A-CCC088E3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FD03-5161-86D8-8866-074E7DE7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1;p5">
            <a:extLst>
              <a:ext uri="{FF2B5EF4-FFF2-40B4-BE49-F238E27FC236}">
                <a16:creationId xmlns:a16="http://schemas.microsoft.com/office/drawing/2014/main" id="{93950126-72D0-4E82-5F5C-421815EB62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8068" y="94658"/>
            <a:ext cx="1183531" cy="13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;p5">
            <a:extLst>
              <a:ext uri="{FF2B5EF4-FFF2-40B4-BE49-F238E27FC236}">
                <a16:creationId xmlns:a16="http://schemas.microsoft.com/office/drawing/2014/main" id="{22E5471D-F6E6-237F-B3C1-9271B2299C6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81476" y="90376"/>
            <a:ext cx="1322456" cy="1326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20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0A27-28EE-247A-483B-86DBACBC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8B802-4DA1-CE79-0E58-79D8E673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B8C3-37C8-4762-AFB0-C10D495A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CEE3-8B09-496B-2D75-A822B360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6E419-7464-2E7E-50FF-F02CE587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6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CD6E-1C36-74FA-5829-FCC9E418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3F06-4AFF-3E52-0669-CCE1A6529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F908-5C49-0947-9E31-706B97A3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0616-3D37-FFAA-1BB2-294D5025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21F7-0F1E-5918-D551-04DECA40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4A932-CA38-D03E-B3DA-E3E29CFD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AA7D-E03C-B6DB-AC0B-EAB8EE95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B2563-B810-8F13-C045-0FD4235C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4F325-F3A5-68BA-67A7-F03B7A77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7FD30-B152-A617-2214-C67D668C5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CB6-765B-7132-5799-FA4482E5F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00A7D-116F-EA62-5A0B-485B6675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C02EA-9002-BF04-53F4-8BFF24D6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48AA2-92BB-299F-C5D0-BD456085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6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F25-66CD-FF10-A5FC-1332021B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A2088-6817-586E-30EE-6DD86967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0F325-6B18-9264-436B-3AB6B959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D5662-A62A-E912-C5C0-CDB38A6C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1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47737-7F47-A5AE-4631-7CB71185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A9F75-1147-C376-AC67-EE94B6F2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36871-F068-74DC-5DF8-BE63335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A7AA-F94C-EBCF-28D6-E0534623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5"/>
            <a:ext cx="9301019" cy="1325563"/>
          </a:xfrm>
        </p:spPr>
        <p:txBody>
          <a:bodyPr/>
          <a:lstStyle>
            <a:lvl1pPr>
              <a:defRPr>
                <a:solidFill>
                  <a:srgbClr val="1F386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713F-08C5-79AC-6ED2-99BB7654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4" y="1496291"/>
            <a:ext cx="9301019" cy="4680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DF68-3768-9F50-FB37-668DFA44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F554-D7B9-7041-2821-47E75D6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73448-C39A-61CE-2CDF-5A6DBAF0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6">
            <a:extLst>
              <a:ext uri="{FF2B5EF4-FFF2-40B4-BE49-F238E27FC236}">
                <a16:creationId xmlns:a16="http://schemas.microsoft.com/office/drawing/2014/main" id="{02A7A60E-E21C-D8F8-940B-2BDB6E34069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40467" y="232405"/>
            <a:ext cx="878734" cy="9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;p6">
            <a:extLst>
              <a:ext uri="{FF2B5EF4-FFF2-40B4-BE49-F238E27FC236}">
                <a16:creationId xmlns:a16="http://schemas.microsoft.com/office/drawing/2014/main" id="{F80C470A-C23F-6ED3-03A1-E32E4904174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851764" y="230815"/>
            <a:ext cx="981880" cy="985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0A27-28EE-247A-483B-86DBACBC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8B802-4DA1-CE79-0E58-79D8E673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B8C3-37C8-4762-AFB0-C10D495A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CEE3-8B09-496B-2D75-A822B360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6E419-7464-2E7E-50FF-F02CE587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7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CD6E-1C36-74FA-5829-FCC9E418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3F06-4AFF-3E52-0669-CCE1A6529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F908-5C49-0947-9E31-706B97A3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0616-3D37-FFAA-1BB2-294D5025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21F7-0F1E-5918-D551-04DECA40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4A932-CA38-D03E-B3DA-E3E29CFD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AA7D-E03C-B6DB-AC0B-EAB8EE95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B2563-B810-8F13-C045-0FD4235C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4F325-F3A5-68BA-67A7-F03B7A77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7FD30-B152-A617-2214-C67D668C5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CB6-765B-7132-5799-FA4482E5F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00A7D-116F-EA62-5A0B-485B6675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C02EA-9002-BF04-53F4-8BFF24D6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48AA2-92BB-299F-C5D0-BD456085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F25-66CD-FF10-A5FC-1332021B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A2088-6817-586E-30EE-6DD86967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0F325-6B18-9264-436B-3AB6B959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D5662-A62A-E912-C5C0-CDB38A6C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9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47737-7F47-A5AE-4631-7CB71185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A9F75-1147-C376-AC67-EE94B6F2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36871-F068-74DC-5DF8-BE63335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2264-16DB-B24A-CCD5-AC170ADBB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71FD8-78EF-A3C3-8827-2F760A4C8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457200" indent="-406800" algn="ctr">
              <a:spcBef>
                <a:spcPts val="1200"/>
              </a:spcBef>
              <a:buNone/>
              <a:def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36F3-1DCF-0141-2B4C-46DD1C7E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30E32-D446-2E83-296A-CCC088E3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FD03-5161-86D8-8866-074E7DE7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1;p5">
            <a:extLst>
              <a:ext uri="{FF2B5EF4-FFF2-40B4-BE49-F238E27FC236}">
                <a16:creationId xmlns:a16="http://schemas.microsoft.com/office/drawing/2014/main" id="{93950126-72D0-4E82-5F5C-421815EB62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068" y="94658"/>
            <a:ext cx="1183531" cy="13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;p5">
            <a:extLst>
              <a:ext uri="{FF2B5EF4-FFF2-40B4-BE49-F238E27FC236}">
                <a16:creationId xmlns:a16="http://schemas.microsoft.com/office/drawing/2014/main" id="{22E5471D-F6E6-237F-B3C1-9271B2299C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1476" y="90376"/>
            <a:ext cx="1322456" cy="132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;p5">
            <a:extLst>
              <a:ext uri="{FF2B5EF4-FFF2-40B4-BE49-F238E27FC236}">
                <a16:creationId xmlns:a16="http://schemas.microsoft.com/office/drawing/2014/main" id="{40D0418D-B9AA-4A68-4E99-279E170E6E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8068" y="94658"/>
            <a:ext cx="1183531" cy="13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;p5">
            <a:extLst>
              <a:ext uri="{FF2B5EF4-FFF2-40B4-BE49-F238E27FC236}">
                <a16:creationId xmlns:a16="http://schemas.microsoft.com/office/drawing/2014/main" id="{8724CA3B-41A9-F2D0-B85E-2D898EEDD64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81476" y="90376"/>
            <a:ext cx="1322456" cy="1326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23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A7AA-F94C-EBCF-28D6-E0534623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>
            <a:lvl1pPr>
              <a:defRPr>
                <a:solidFill>
                  <a:srgbClr val="1F386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713F-08C5-79AC-6ED2-99BB7654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DF68-3768-9F50-FB37-668DFA44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F554-D7B9-7041-2821-47E75D6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73448-C39A-61CE-2CDF-5A6DBAF0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6">
            <a:extLst>
              <a:ext uri="{FF2B5EF4-FFF2-40B4-BE49-F238E27FC236}">
                <a16:creationId xmlns:a16="http://schemas.microsoft.com/office/drawing/2014/main" id="{02A7A60E-E21C-D8F8-940B-2BDB6E3406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467" y="232405"/>
            <a:ext cx="878734" cy="9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;p6">
            <a:extLst>
              <a:ext uri="{FF2B5EF4-FFF2-40B4-BE49-F238E27FC236}">
                <a16:creationId xmlns:a16="http://schemas.microsoft.com/office/drawing/2014/main" id="{F80C470A-C23F-6ED3-03A1-E32E490417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64" y="230815"/>
            <a:ext cx="981880" cy="98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;p6">
            <a:extLst>
              <a:ext uri="{FF2B5EF4-FFF2-40B4-BE49-F238E27FC236}">
                <a16:creationId xmlns:a16="http://schemas.microsoft.com/office/drawing/2014/main" id="{AC6D44C8-CD5F-43CC-B56A-74CA1AA410D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40467" y="232405"/>
            <a:ext cx="878734" cy="9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;p6">
            <a:extLst>
              <a:ext uri="{FF2B5EF4-FFF2-40B4-BE49-F238E27FC236}">
                <a16:creationId xmlns:a16="http://schemas.microsoft.com/office/drawing/2014/main" id="{F1AA51E1-0477-5C86-1BA9-E83D0B0AFB2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851764" y="230815"/>
            <a:ext cx="981880" cy="985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67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EDFC5-DF26-129B-A86F-15E5DD2A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DF46D-1B2D-6BC8-EB60-8B4571B23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EA706-C0ED-7E83-E1D0-193D0D302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C3B7-D97E-D5CB-A163-7004351C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Visualization - Interaction in Visualizations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51AF7-8E4F-B0FC-DCCF-DEB0D4438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1D2E-7D28-4689-A3BE-471EA6186B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0" i="0" u="none" strike="noStrike" kern="1200" cap="none" dirty="0">
          <a:solidFill>
            <a:srgbClr val="1F3864"/>
          </a:solidFill>
          <a:latin typeface="Calibri"/>
          <a:ea typeface="Calibri"/>
          <a:cs typeface="Calibri"/>
          <a:sym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EDFC5-DF26-129B-A86F-15E5DD2A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DF46D-1B2D-6BC8-EB60-8B4571B23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51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EA706-C0ED-7E83-E1D0-193D0D302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C3B7-D97E-D5CB-A163-7004351C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Visualization - Interaction in Visualizations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51AF7-8E4F-B0FC-DCCF-DEB0D4438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1D2E-7D28-4689-A3BE-471EA6186B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6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0" i="0" u="none" strike="noStrike" kern="1200" cap="none" dirty="0">
          <a:solidFill>
            <a:srgbClr val="1F3864"/>
          </a:solidFill>
          <a:latin typeface="Calibri"/>
          <a:ea typeface="Calibri"/>
          <a:cs typeface="Calibri"/>
          <a:sym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orms.gle/KhAviFghCuc8t8rf6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4000"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Impact Skills Development Program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Artificial Intelligence, Data Science, and Blockchain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167767" y="3554693"/>
            <a:ext cx="585649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PK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P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Common Visualizations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Interactivity in Visualization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 rot="10800000" flipH="1">
            <a:off x="2977204" y="2995979"/>
            <a:ext cx="6237605" cy="45719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581422" y="5263557"/>
            <a:ext cx="502917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Arham Muslim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r>
              <a:rPr lang="en-PK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SEECS, NUST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2AA15-DF02-415D-B24B-76301ADF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Node-Link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8572-69FA-40DD-8A5A-19BCBD34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C0F4-36F7-411E-AD51-24CBFC3E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8857-D732-4D8D-B19A-85D82ADBBC3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18F21-23DE-655E-1AA1-D13F1E1D3C14}"/>
              </a:ext>
            </a:extLst>
          </p:cNvPr>
          <p:cNvGrpSpPr/>
          <p:nvPr/>
        </p:nvGrpSpPr>
        <p:grpSpPr>
          <a:xfrm>
            <a:off x="1026800" y="1361461"/>
            <a:ext cx="3491838" cy="4998203"/>
            <a:chOff x="1026800" y="1361461"/>
            <a:chExt cx="3491838" cy="49982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A686B0-943F-4A52-A2FE-012A9920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6800" y="2031752"/>
              <a:ext cx="3491838" cy="432791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0348EB-DBEA-CB4A-4D69-28687E4765F3}"/>
                </a:ext>
              </a:extLst>
            </p:cNvPr>
            <p:cNvSpPr txBox="1"/>
            <p:nvPr/>
          </p:nvSpPr>
          <p:spPr>
            <a:xfrm>
              <a:off x="1906343" y="1361461"/>
              <a:ext cx="17327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Anatomy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B75-DEC3-C3D8-E183-FB6C969E108D}"/>
              </a:ext>
            </a:extLst>
          </p:cNvPr>
          <p:cNvGrpSpPr/>
          <p:nvPr/>
        </p:nvGrpSpPr>
        <p:grpSpPr>
          <a:xfrm>
            <a:off x="6162576" y="1268861"/>
            <a:ext cx="5798575" cy="5267238"/>
            <a:chOff x="6162576" y="1268861"/>
            <a:chExt cx="5798575" cy="52672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119233-0D07-2339-174B-251939724DC1}"/>
                </a:ext>
              </a:extLst>
            </p:cNvPr>
            <p:cNvSpPr txBox="1"/>
            <p:nvPr/>
          </p:nvSpPr>
          <p:spPr>
            <a:xfrm>
              <a:off x="6308203" y="1268861"/>
              <a:ext cx="5414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Export and import within Europe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405D4A-484B-23DA-95E6-F934AB906AAE}"/>
                </a:ext>
              </a:extLst>
            </p:cNvPr>
            <p:cNvGrpSpPr/>
            <p:nvPr/>
          </p:nvGrpSpPr>
          <p:grpSpPr>
            <a:xfrm>
              <a:off x="6162576" y="1762807"/>
              <a:ext cx="5798575" cy="4773292"/>
              <a:chOff x="3262148" y="1708471"/>
              <a:chExt cx="5798575" cy="4773292"/>
            </a:xfrm>
          </p:grpSpPr>
          <p:pic>
            <p:nvPicPr>
              <p:cNvPr id="4" name="Picture 2" descr="Map with vegetable trade flows in Europe">
                <a:extLst>
                  <a:ext uri="{FF2B5EF4-FFF2-40B4-BE49-F238E27FC236}">
                    <a16:creationId xmlns:a16="http://schemas.microsoft.com/office/drawing/2014/main" id="{E92D1524-3BC7-6FC1-B3B9-E5EF37AA5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2148" y="1708471"/>
                <a:ext cx="5690853" cy="4741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5991F-B037-3ABE-C8DF-3DFFCDCBA264}"/>
                  </a:ext>
                </a:extLst>
              </p:cNvPr>
              <p:cNvSpPr txBox="1"/>
              <p:nvPr/>
            </p:nvSpPr>
            <p:spPr>
              <a:xfrm rot="5400000">
                <a:off x="6654460" y="4075500"/>
                <a:ext cx="459708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</a:rPr>
                  <a:t>https://research.rabobank.com/far/en/sectors/regional-food-agri/world_vegetable_map_2018.html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6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Idiom: Force-Directed Placement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altLang="en-US" dirty="0"/>
              <a:t>Network</a:t>
            </a:r>
          </a:p>
          <a:p>
            <a:r>
              <a:rPr lang="en-US" altLang="en-US" dirty="0"/>
              <a:t>Marks</a:t>
            </a:r>
          </a:p>
          <a:p>
            <a:pPr lvl="1"/>
            <a:r>
              <a:rPr lang="en-US" altLang="en-US" dirty="0"/>
              <a:t>Point (nodes), connection (links)</a:t>
            </a:r>
          </a:p>
          <a:p>
            <a:r>
              <a:rPr lang="en-US" altLang="en-US" dirty="0"/>
              <a:t>Channels</a:t>
            </a:r>
          </a:p>
          <a:p>
            <a:pPr lvl="1"/>
            <a:r>
              <a:rPr lang="en-US" altLang="en-US" dirty="0"/>
              <a:t>Spatial position: no meaning directly encoded</a:t>
            </a:r>
          </a:p>
          <a:p>
            <a:pPr lvl="2"/>
            <a:r>
              <a:rPr lang="en-US" altLang="en-US" dirty="0"/>
              <a:t>Non-deterministic, minimize crossings</a:t>
            </a:r>
          </a:p>
          <a:p>
            <a:r>
              <a:rPr lang="en-US" altLang="en-US" dirty="0"/>
              <a:t>Tasks</a:t>
            </a:r>
          </a:p>
          <a:p>
            <a:pPr lvl="1"/>
            <a:r>
              <a:rPr lang="en-US" altLang="en-US" dirty="0"/>
              <a:t>Explore topology; locate paths and clusters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0EAB6-A8FA-4ACD-97EE-855DA142F38D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1600" y="1010854"/>
            <a:ext cx="4803748" cy="5208598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635" b="75758"/>
          <a:stretch/>
        </p:blipFill>
        <p:spPr>
          <a:xfrm>
            <a:off x="10080286" y="1364954"/>
            <a:ext cx="1965779" cy="5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Idiom: Radial Node-Link Tree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altLang="en-US" dirty="0"/>
              <a:t>Tree</a:t>
            </a:r>
          </a:p>
          <a:p>
            <a:r>
              <a:rPr lang="en-US" altLang="en-US" dirty="0"/>
              <a:t>Marks</a:t>
            </a:r>
          </a:p>
          <a:p>
            <a:pPr lvl="1"/>
            <a:r>
              <a:rPr lang="en-US" altLang="en-US" dirty="0"/>
              <a:t>Point (nodes) + Connection (links)</a:t>
            </a:r>
          </a:p>
          <a:p>
            <a:r>
              <a:rPr lang="en-US" altLang="en-US" dirty="0"/>
              <a:t>Channels</a:t>
            </a:r>
          </a:p>
          <a:p>
            <a:pPr lvl="1"/>
            <a:r>
              <a:rPr lang="en-US" altLang="en-US" dirty="0"/>
              <a:t>Radial axis orientation</a:t>
            </a:r>
          </a:p>
          <a:p>
            <a:pPr lvl="1"/>
            <a:r>
              <a:rPr lang="en-US" altLang="en-US" dirty="0"/>
              <a:t>Position</a:t>
            </a:r>
          </a:p>
          <a:p>
            <a:pPr lvl="2"/>
            <a:r>
              <a:rPr lang="en-US" altLang="en-US" dirty="0"/>
              <a:t>Distance from center: Depth in tree/node level</a:t>
            </a:r>
          </a:p>
          <a:p>
            <a:pPr lvl="2"/>
            <a:r>
              <a:rPr lang="en-US" altLang="en-US" dirty="0"/>
              <a:t>Nodes at same distance from the center: Siblings</a:t>
            </a:r>
          </a:p>
          <a:p>
            <a:r>
              <a:rPr lang="en-US" altLang="en-US" dirty="0"/>
              <a:t>Tasks</a:t>
            </a:r>
          </a:p>
          <a:p>
            <a:pPr lvl="1"/>
            <a:r>
              <a:rPr lang="en-US" altLang="en-US" dirty="0"/>
              <a:t>Explore topology; identify paths and clusters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8C81-697A-4C86-B3EC-422D20BE2C0B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458" y="1372839"/>
            <a:ext cx="4849526" cy="53222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F98DF78-4E60-ABAD-F91C-FCD6764B6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635" b="75758"/>
          <a:stretch/>
        </p:blipFill>
        <p:spPr>
          <a:xfrm>
            <a:off x="10080286" y="1364954"/>
            <a:ext cx="1965779" cy="5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altLang="en-US" dirty="0"/>
              <a:t>Idiom: </a:t>
            </a:r>
            <a:r>
              <a:rPr lang="en-US" altLang="en-US" dirty="0" err="1"/>
              <a:t>Treemap</a:t>
            </a:r>
            <a:endParaRPr lang="en-US" alt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idx="1"/>
          </p:nvPr>
        </p:nvSpPr>
        <p:spPr>
          <a:xfrm>
            <a:off x="339725" y="1319213"/>
            <a:ext cx="5756275" cy="5057775"/>
          </a:xfrm>
        </p:spPr>
        <p:txBody>
          <a:bodyPr>
            <a:normAutofit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altLang="en-US" dirty="0"/>
              <a:t>Tree</a:t>
            </a:r>
          </a:p>
          <a:p>
            <a:r>
              <a:rPr lang="en-US" altLang="en-US" dirty="0"/>
              <a:t>Marks</a:t>
            </a:r>
          </a:p>
          <a:p>
            <a:pPr lvl="1"/>
            <a:r>
              <a:rPr lang="en-US" altLang="en-US" dirty="0"/>
              <a:t>Area + Containment for hierarchical structure</a:t>
            </a:r>
          </a:p>
          <a:p>
            <a:r>
              <a:rPr lang="en-US" altLang="en-US" dirty="0"/>
              <a:t>Channels</a:t>
            </a:r>
          </a:p>
          <a:p>
            <a:pPr lvl="1"/>
            <a:r>
              <a:rPr lang="en-US" altLang="en-US" dirty="0"/>
              <a:t>Rectilinear orientation</a:t>
            </a:r>
          </a:p>
          <a:p>
            <a:pPr lvl="1"/>
            <a:r>
              <a:rPr lang="en-US" altLang="en-US" dirty="0"/>
              <a:t>Area (2D Size)</a:t>
            </a:r>
          </a:p>
          <a:p>
            <a:pPr lvl="2"/>
            <a:r>
              <a:rPr lang="en-US" altLang="en-US" dirty="0"/>
              <a:t>Encodes a quant </a:t>
            </a:r>
            <a:r>
              <a:rPr lang="en-US" altLang="en-US" dirty="0" err="1"/>
              <a:t>attrib</a:t>
            </a:r>
            <a:r>
              <a:rPr lang="en-US" altLang="en-US" dirty="0"/>
              <a:t> of the node</a:t>
            </a:r>
          </a:p>
          <a:p>
            <a:r>
              <a:rPr lang="en-US" altLang="en-US" dirty="0"/>
              <a:t>Tasks</a:t>
            </a:r>
          </a:p>
          <a:p>
            <a:pPr lvl="1"/>
            <a:r>
              <a:rPr lang="en-US" altLang="en-US" dirty="0"/>
              <a:t>Summarize quantitative attribute at leaf nodes, </a:t>
            </a:r>
            <a:r>
              <a:rPr lang="en-US" dirty="0"/>
              <a:t>Part-to-whole judgements</a:t>
            </a: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4CA89F2D-7C9E-4CF1-BD1F-E2ED66D8510A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506"/>
          <a:stretch/>
        </p:blipFill>
        <p:spPr>
          <a:xfrm>
            <a:off x="8537171" y="1226390"/>
            <a:ext cx="3550523" cy="6223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AC9FEA-54C3-DDEE-D503-088525CE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19" y="2301681"/>
            <a:ext cx="5857575" cy="407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8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0ECD-676C-41F2-BCB7-58DD3FCE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Treemap</a:t>
            </a:r>
            <a:r>
              <a:rPr lang="en-US" altLang="en-US" dirty="0"/>
              <a:t> Variations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96DB6-B851-4802-89FA-3598F420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62DB9-2EC7-438C-A5EC-8A29C373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CB56-A3EC-438A-8829-9F63ACC7A640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A4AEE2-5ED0-6558-1203-CDB01670C773}"/>
              </a:ext>
            </a:extLst>
          </p:cNvPr>
          <p:cNvGrpSpPr/>
          <p:nvPr/>
        </p:nvGrpSpPr>
        <p:grpSpPr>
          <a:xfrm>
            <a:off x="505811" y="1361461"/>
            <a:ext cx="5382646" cy="3845200"/>
            <a:chOff x="505811" y="1361461"/>
            <a:chExt cx="5382646" cy="38452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CA1443-F098-42B0-A670-1D43B686A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27" b="2609"/>
            <a:stretch/>
          </p:blipFill>
          <p:spPr bwMode="auto">
            <a:xfrm>
              <a:off x="505811" y="1929970"/>
              <a:ext cx="5382646" cy="327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10B6F-93E9-6AD5-4237-42EC69C3058A}"/>
                </a:ext>
              </a:extLst>
            </p:cNvPr>
            <p:cNvSpPr txBox="1"/>
            <p:nvPr/>
          </p:nvSpPr>
          <p:spPr>
            <a:xfrm>
              <a:off x="927139" y="1361461"/>
              <a:ext cx="36911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Squarified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Treemaps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B7AA8-FCE4-129D-92B2-3146F8F57DAC}"/>
              </a:ext>
            </a:extLst>
          </p:cNvPr>
          <p:cNvGrpSpPr/>
          <p:nvPr/>
        </p:nvGrpSpPr>
        <p:grpSpPr>
          <a:xfrm>
            <a:off x="6863790" y="1394582"/>
            <a:ext cx="4822399" cy="4908901"/>
            <a:chOff x="6863790" y="1394582"/>
            <a:chExt cx="4822399" cy="490890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B2F008C-4EA3-4E22-8588-334D3D395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264"/>
            <a:stretch/>
          </p:blipFill>
          <p:spPr bwMode="auto">
            <a:xfrm>
              <a:off x="6863790" y="1932864"/>
              <a:ext cx="4822399" cy="4370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13FE8D-4661-D138-D6DA-A3FE0B4C164D}"/>
                </a:ext>
              </a:extLst>
            </p:cNvPr>
            <p:cNvSpPr txBox="1"/>
            <p:nvPr/>
          </p:nvSpPr>
          <p:spPr>
            <a:xfrm>
              <a:off x="7429409" y="1394582"/>
              <a:ext cx="36911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Bubble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Treemaps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7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7FB4-DC69-44A1-8E08-796B033F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Additional Tree Layouts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39385-E8EE-4597-8ABA-FCA45962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DBCA-6566-478B-A462-0C87EA57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CB56-A3EC-438A-8829-9F63ACC7A640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F9A6D-D7E1-FB7B-6886-DB99D6C0ED73}"/>
              </a:ext>
            </a:extLst>
          </p:cNvPr>
          <p:cNvGrpSpPr/>
          <p:nvPr/>
        </p:nvGrpSpPr>
        <p:grpSpPr>
          <a:xfrm>
            <a:off x="472952" y="956427"/>
            <a:ext cx="4955440" cy="5527248"/>
            <a:chOff x="493272" y="960003"/>
            <a:chExt cx="4955440" cy="5527248"/>
          </a:xfrm>
        </p:grpSpPr>
        <p:pic>
          <p:nvPicPr>
            <p:cNvPr id="1026" name="Picture 2" descr="enter image description here">
              <a:extLst>
                <a:ext uri="{FF2B5EF4-FFF2-40B4-BE49-F238E27FC236}">
                  <a16:creationId xmlns:a16="http://schemas.microsoft.com/office/drawing/2014/main" id="{B669CA44-F491-4A35-B7DB-428846E7F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3F5F6"/>
                </a:clrFrom>
                <a:clrTo>
                  <a:srgbClr val="F3F5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72" y="1466500"/>
              <a:ext cx="4955440" cy="502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B16BAC-F628-24BB-89F8-542A317264F7}"/>
                </a:ext>
              </a:extLst>
            </p:cNvPr>
            <p:cNvSpPr txBox="1"/>
            <p:nvPr/>
          </p:nvSpPr>
          <p:spPr>
            <a:xfrm>
              <a:off x="1327015" y="960003"/>
              <a:ext cx="40384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Horizontal node–link tree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75F2AC-BF40-7F8F-76EC-090B79DCAA79}"/>
              </a:ext>
            </a:extLst>
          </p:cNvPr>
          <p:cNvGrpSpPr/>
          <p:nvPr/>
        </p:nvGrpSpPr>
        <p:grpSpPr>
          <a:xfrm>
            <a:off x="6397134" y="956427"/>
            <a:ext cx="5027218" cy="5533715"/>
            <a:chOff x="6349976" y="960003"/>
            <a:chExt cx="5027218" cy="5533715"/>
          </a:xfrm>
        </p:grpSpPr>
        <p:pic>
          <p:nvPicPr>
            <p:cNvPr id="1028" name="Picture 4" descr="WPF Sunburst Chart Control | Multilevel Donut Chart | Syncfusion">
              <a:extLst>
                <a:ext uri="{FF2B5EF4-FFF2-40B4-BE49-F238E27FC236}">
                  <a16:creationId xmlns:a16="http://schemas.microsoft.com/office/drawing/2014/main" id="{8F5A67B3-ECF3-4163-B85C-C4E7C931F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976" y="1466500"/>
              <a:ext cx="5027218" cy="502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F99C60-5FB5-6ECF-0E35-CF53979A76F1}"/>
                </a:ext>
              </a:extLst>
            </p:cNvPr>
            <p:cNvSpPr txBox="1"/>
            <p:nvPr/>
          </p:nvSpPr>
          <p:spPr>
            <a:xfrm>
              <a:off x="7115386" y="960003"/>
              <a:ext cx="36911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Sunburst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7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F65D26-452B-B764-DC25-15E8315B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A186"/>
                </a:solidFill>
              </a:rPr>
              <a:t>How?</a:t>
            </a:r>
            <a:br>
              <a:rPr lang="en-US" dirty="0">
                <a:solidFill>
                  <a:srgbClr val="22A186"/>
                </a:solidFill>
              </a:rPr>
            </a:br>
            <a:r>
              <a:rPr lang="en-US" dirty="0"/>
              <a:t>Interaction in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D89D8-AA62-5DD4-C677-A44691C4F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2F77EC-EF18-CF67-117D-0A426BE3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2BF73-8EFE-4402-E69B-DF43A442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FB6A2-3D07-9160-28E3-622EEF2D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152" y="2736345"/>
            <a:ext cx="1790998" cy="17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7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altLang="en-US" dirty="0"/>
              <a:t>Interaction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Datasets are often large and complex</a:t>
            </a:r>
          </a:p>
          <a:p>
            <a:pPr lvl="1"/>
            <a:r>
              <a:rPr lang="en-US" dirty="0"/>
              <a:t>Need to handle complexity</a:t>
            </a:r>
          </a:p>
          <a:p>
            <a:pPr lvl="1"/>
            <a:r>
              <a:rPr lang="en-US" dirty="0"/>
              <a:t>Need for </a:t>
            </a:r>
            <a:r>
              <a:rPr lang="en-US" b="1" dirty="0"/>
              <a:t>interactivity</a:t>
            </a:r>
          </a:p>
          <a:p>
            <a:endParaRPr lang="en-US" dirty="0"/>
          </a:p>
          <a:p>
            <a:r>
              <a:rPr lang="en-US" dirty="0"/>
              <a:t>How to interact with a vis?</a:t>
            </a:r>
          </a:p>
          <a:p>
            <a:pPr lvl="1"/>
            <a:r>
              <a:rPr lang="en-US" b="1" dirty="0"/>
              <a:t>Manipulate</a:t>
            </a:r>
            <a:r>
              <a:rPr lang="en-US" dirty="0"/>
              <a:t> (change) view</a:t>
            </a:r>
          </a:p>
          <a:p>
            <a:pPr lvl="1"/>
            <a:r>
              <a:rPr lang="en-US" b="1" dirty="0"/>
              <a:t>Facet</a:t>
            </a:r>
            <a:r>
              <a:rPr lang="en-US" dirty="0"/>
              <a:t> (split) across multiple views</a:t>
            </a:r>
          </a:p>
          <a:p>
            <a:pPr lvl="1"/>
            <a:r>
              <a:rPr lang="en-US" b="1" dirty="0"/>
              <a:t>Reduce</a:t>
            </a:r>
            <a:r>
              <a:rPr lang="en-US" dirty="0"/>
              <a:t> items/attributes within single view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20E0C6B7-57A6-414F-ACAB-B7270C7B67F6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62208-19E4-D518-47D0-4BDF85B1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188" b="40620"/>
          <a:stretch/>
        </p:blipFill>
        <p:spPr>
          <a:xfrm>
            <a:off x="6227180" y="1435260"/>
            <a:ext cx="1926220" cy="262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8B2F1-D44C-D72F-696B-C8DF0ABE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811" r="31233"/>
          <a:stretch/>
        </p:blipFill>
        <p:spPr>
          <a:xfrm>
            <a:off x="8153400" y="1435260"/>
            <a:ext cx="2110740" cy="4420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FD467-CA62-F27F-A12B-798E1C1D6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768" b="37173"/>
          <a:stretch/>
        </p:blipFill>
        <p:spPr>
          <a:xfrm>
            <a:off x="10264140" y="1435260"/>
            <a:ext cx="1833476" cy="27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Interaction: Manipulate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C6B7-57A6-414F-ACAB-B7270C7B67F6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7476913" y="4568149"/>
            <a:ext cx="1646768" cy="1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48368-3ABD-DD39-9DAB-429832355852}"/>
              </a:ext>
            </a:extLst>
          </p:cNvPr>
          <p:cNvSpPr/>
          <p:nvPr/>
        </p:nvSpPr>
        <p:spPr>
          <a:xfrm>
            <a:off x="2914081" y="4271460"/>
            <a:ext cx="1646768" cy="1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043C7F65-AC03-07CA-40F0-8F6AB53E3E31}"/>
              </a:ext>
            </a:extLst>
          </p:cNvPr>
          <p:cNvSpPr/>
          <p:nvPr/>
        </p:nvSpPr>
        <p:spPr>
          <a:xfrm>
            <a:off x="2473087" y="971915"/>
            <a:ext cx="2293321" cy="3162833"/>
          </a:xfrm>
          <a:prstGeom prst="roundRect">
            <a:avLst>
              <a:gd name="adj" fmla="val 3077"/>
            </a:avLst>
          </a:prstGeom>
          <a:noFill/>
          <a:ln w="38100" cmpd="sng">
            <a:solidFill>
              <a:srgbClr val="00499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C82EB3-241B-A468-8B74-D41F0C61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038" y="985526"/>
            <a:ext cx="6937849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Manipulate a 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8857-D732-4D8D-B19A-85D82ADBBC33}" type="slidenum">
              <a:rPr lang="en-US" smtClean="0"/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A964BB-ACC4-266B-DDE1-B4F0448399C8}"/>
              </a:ext>
            </a:extLst>
          </p:cNvPr>
          <p:cNvGrpSpPr/>
          <p:nvPr/>
        </p:nvGrpSpPr>
        <p:grpSpPr>
          <a:xfrm>
            <a:off x="6472411" y="1396810"/>
            <a:ext cx="3148812" cy="4256486"/>
            <a:chOff x="4046854" y="1062513"/>
            <a:chExt cx="3148812" cy="4256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9871" b="92367"/>
            <a:stretch/>
          </p:blipFill>
          <p:spPr>
            <a:xfrm>
              <a:off x="4046854" y="1062513"/>
              <a:ext cx="1576180" cy="365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602917-2FB5-26FB-2534-128349DB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46" t="18656" r="57321"/>
            <a:stretch/>
          </p:blipFill>
          <p:spPr>
            <a:xfrm>
              <a:off x="4452466" y="1427638"/>
              <a:ext cx="2743200" cy="389136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701CD88-0C8E-AC54-99C3-18353DB22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11"/>
          <a:stretch/>
        </p:blipFill>
        <p:spPr>
          <a:xfrm>
            <a:off x="1847827" y="1396810"/>
            <a:ext cx="3148812" cy="13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6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6F5A-5B8F-5E53-9C23-FC919918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Lecture 3 –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B118F-D159-9DE0-D304-B794D745A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altLang="en-US" dirty="0"/>
              <a:t>Building Blocks: Marks and Channels</a:t>
            </a:r>
          </a:p>
          <a:p>
            <a:pPr lvl="1"/>
            <a:r>
              <a:rPr lang="en-US" altLang="en-US" dirty="0"/>
              <a:t>Expressiveness Principle</a:t>
            </a:r>
          </a:p>
          <a:p>
            <a:pPr lvl="1"/>
            <a:r>
              <a:rPr lang="en-US" dirty="0"/>
              <a:t>Effectiveness Principle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22A186"/>
                </a:solidFill>
              </a:rPr>
              <a:t>How?</a:t>
            </a:r>
            <a:r>
              <a:rPr lang="en-US" dirty="0"/>
              <a:t> – Encoding Vis</a:t>
            </a:r>
          </a:p>
          <a:p>
            <a:pPr lvl="1"/>
            <a:r>
              <a:rPr lang="en-US" dirty="0"/>
              <a:t>Tables: Keys, Values, and Levels</a:t>
            </a:r>
          </a:p>
          <a:p>
            <a:pPr lvl="1"/>
            <a:r>
              <a:rPr lang="en-US" dirty="0"/>
              <a:t>Scatterplot</a:t>
            </a:r>
          </a:p>
          <a:p>
            <a:pPr lvl="1"/>
            <a:r>
              <a:rPr lang="en-US" dirty="0"/>
              <a:t>Bar Chart</a:t>
            </a:r>
          </a:p>
          <a:p>
            <a:pPr lvl="1"/>
            <a:r>
              <a:rPr lang="en-US" dirty="0"/>
              <a:t>Dot Chart</a:t>
            </a:r>
          </a:p>
          <a:p>
            <a:pPr lvl="1"/>
            <a:r>
              <a:rPr lang="en-US" dirty="0"/>
              <a:t>Line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F42D1-8643-7292-5196-3E726F76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AA8A2-2F09-A3D3-3B67-37C3BC7F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585D1D2E-7D28-4689-A3BE-471EA6186B8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D105F5-A2A2-BD86-35F2-0D64499C6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t="14059" r="11111" b="14059"/>
          <a:stretch/>
        </p:blipFill>
        <p:spPr bwMode="auto">
          <a:xfrm>
            <a:off x="8239760" y="3011247"/>
            <a:ext cx="3759200" cy="341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4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action supports nearly every interactive idiom</a:t>
            </a:r>
          </a:p>
          <a:p>
            <a:pPr lvl="3"/>
            <a:endParaRPr lang="en-US" dirty="0"/>
          </a:p>
          <a:p>
            <a:r>
              <a:rPr lang="en-US" dirty="0"/>
              <a:t>Select one or more elements (data items, links, or attributes) of interest</a:t>
            </a:r>
          </a:p>
          <a:p>
            <a:pPr lvl="3"/>
            <a:endParaRPr lang="en-US" dirty="0"/>
          </a:p>
          <a:p>
            <a:r>
              <a:rPr lang="en-US" dirty="0"/>
              <a:t>Very closely tied to highlighting</a:t>
            </a:r>
          </a:p>
          <a:p>
            <a:pPr lvl="1"/>
            <a:r>
              <a:rPr lang="en-US" dirty="0"/>
              <a:t>Clicking </a:t>
            </a:r>
          </a:p>
          <a:p>
            <a:pPr lvl="1"/>
            <a:r>
              <a:rPr lang="en-US" dirty="0"/>
              <a:t>Hovering</a:t>
            </a:r>
          </a:p>
          <a:p>
            <a:pPr lvl="1"/>
            <a:r>
              <a:rPr lang="en-US" dirty="0"/>
              <a:t>Dragging and</a:t>
            </a:r>
          </a:p>
          <a:p>
            <a:pPr marL="457200" lvl="1" indent="0">
              <a:buNone/>
            </a:pPr>
            <a:r>
              <a:rPr lang="en-US" dirty="0"/>
              <a:t>    selecting range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8857-D732-4D8D-B19A-85D82ADBBC3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307"/>
          <a:stretch/>
        </p:blipFill>
        <p:spPr>
          <a:xfrm>
            <a:off x="8758712" y="821509"/>
            <a:ext cx="3148812" cy="129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1B6FE6-9E38-405A-B6A0-13DF27EB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415" y="3710500"/>
            <a:ext cx="3052617" cy="2772275"/>
          </a:xfrm>
          <a:prstGeom prst="rect">
            <a:avLst/>
          </a:prstGeom>
        </p:spPr>
      </p:pic>
      <p:pic>
        <p:nvPicPr>
          <p:cNvPr id="1026" name="Picture 2" descr="DevExtreme Chart - Drag Box">
            <a:extLst>
              <a:ext uri="{FF2B5EF4-FFF2-40B4-BE49-F238E27FC236}">
                <a16:creationId xmlns:a16="http://schemas.microsoft.com/office/drawing/2014/main" id="{79C8AE15-A980-57DC-B818-B79EFA7B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82" y="3784463"/>
            <a:ext cx="4666434" cy="25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3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Navigate: Changing item visibilit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</a:t>
            </a:r>
          </a:p>
        </p:txBody>
      </p:sp>
      <p:sp>
        <p:nvSpPr>
          <p:cNvPr id="1245" name="change viewpoint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viewpoint</a:t>
            </a:r>
          </a:p>
          <a:p>
            <a:pPr lvl="1"/>
            <a:r>
              <a:rPr lang="en-US" dirty="0"/>
              <a:t>Changes which items are visible within view</a:t>
            </a:r>
          </a:p>
          <a:p>
            <a:pPr lvl="1"/>
            <a:r>
              <a:rPr lang="en-US" dirty="0"/>
              <a:t>Camera metaphor</a:t>
            </a:r>
          </a:p>
          <a:p>
            <a:pPr lvl="2"/>
            <a:r>
              <a:rPr lang="en-US" dirty="0"/>
              <a:t>When the camera viewpoint is changed, the set of items visible in the camera frame also changes</a:t>
            </a:r>
          </a:p>
          <a:p>
            <a:pPr lvl="3"/>
            <a:endParaRPr lang="en-US" dirty="0"/>
          </a:p>
          <a:p>
            <a:r>
              <a:rPr lang="en-US" dirty="0"/>
              <a:t>Basic navigation techniques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246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9AF73-7860-5AF0-3174-A7EB173B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957983"/>
            <a:ext cx="4477204" cy="37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15">
            <a:extLst>
              <a:ext uri="{FF2B5EF4-FFF2-40B4-BE49-F238E27FC236}">
                <a16:creationId xmlns:a16="http://schemas.microsoft.com/office/drawing/2014/main" id="{3CA2AF12-D336-7E04-2776-D0009E48C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7" t="19026" r="56906"/>
          <a:stretch/>
        </p:blipFill>
        <p:spPr>
          <a:xfrm>
            <a:off x="973174" y="3722813"/>
            <a:ext cx="2332366" cy="29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Navigate: Changing item visibility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Basic Navigation Techniques – Zoom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24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1285E-C522-E439-6E05-24C1DA8B4113}"/>
              </a:ext>
            </a:extLst>
          </p:cNvPr>
          <p:cNvGrpSpPr/>
          <p:nvPr/>
        </p:nvGrpSpPr>
        <p:grpSpPr>
          <a:xfrm>
            <a:off x="1821692" y="1390451"/>
            <a:ext cx="9897294" cy="2387355"/>
            <a:chOff x="7248160" y="1005227"/>
            <a:chExt cx="4569370" cy="11021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CE007C9-F3E0-A68B-765C-DC82756DE0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99"/>
            <a:stretch/>
          </p:blipFill>
          <p:spPr bwMode="auto">
            <a:xfrm>
              <a:off x="7248160" y="1005227"/>
              <a:ext cx="4569370" cy="11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4BF7AC-CA06-F988-7AF0-605C8D1AF54F}"/>
                </a:ext>
              </a:extLst>
            </p:cNvPr>
            <p:cNvSpPr/>
            <p:nvPr/>
          </p:nvSpPr>
          <p:spPr>
            <a:xfrm>
              <a:off x="7604760" y="1294618"/>
              <a:ext cx="670560" cy="533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ACA2D9-0A2B-4662-34E9-18FA20A83A47}"/>
                </a:ext>
              </a:extLst>
            </p:cNvPr>
            <p:cNvSpPr/>
            <p:nvPr/>
          </p:nvSpPr>
          <p:spPr>
            <a:xfrm>
              <a:off x="8852124" y="1017758"/>
              <a:ext cx="1358675" cy="10896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C867FB-84F6-D1CE-013A-C94AAA016E34}"/>
                </a:ext>
              </a:extLst>
            </p:cNvPr>
            <p:cNvCxnSpPr>
              <a:stCxn id="3" idx="3"/>
              <a:endCxn id="10" idx="1"/>
            </p:cNvCxnSpPr>
            <p:nvPr/>
          </p:nvCxnSpPr>
          <p:spPr>
            <a:xfrm>
              <a:off x="8275320" y="1561318"/>
              <a:ext cx="576804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3894F4-05B8-87A1-BB95-B7916FA52E27}"/>
                </a:ext>
              </a:extLst>
            </p:cNvPr>
            <p:cNvSpPr/>
            <p:nvPr/>
          </p:nvSpPr>
          <p:spPr>
            <a:xfrm>
              <a:off x="9198564" y="1293348"/>
              <a:ext cx="670560" cy="533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D9EB3D-2BA6-D187-FFB0-4A4730295A68}"/>
                </a:ext>
              </a:extLst>
            </p:cNvPr>
            <p:cNvSpPr/>
            <p:nvPr/>
          </p:nvSpPr>
          <p:spPr>
            <a:xfrm>
              <a:off x="10445928" y="1016488"/>
              <a:ext cx="1358675" cy="10896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450958-8270-E27E-D345-D91C72C06E5B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9869124" y="1560048"/>
              <a:ext cx="576804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B4655A-CF00-9070-352D-78042C41E9B6}"/>
              </a:ext>
            </a:extLst>
          </p:cNvPr>
          <p:cNvGrpSpPr/>
          <p:nvPr/>
        </p:nvGrpSpPr>
        <p:grpSpPr>
          <a:xfrm>
            <a:off x="1821694" y="4104061"/>
            <a:ext cx="9897292" cy="2395973"/>
            <a:chOff x="7248160" y="2178366"/>
            <a:chExt cx="4569370" cy="110617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79BCF54-676D-3F81-2386-325AD477CD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99"/>
            <a:stretch/>
          </p:blipFill>
          <p:spPr bwMode="auto">
            <a:xfrm>
              <a:off x="7248160" y="2183615"/>
              <a:ext cx="4569370" cy="110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977B29-436D-C0CE-9A75-20337092BE86}"/>
                </a:ext>
              </a:extLst>
            </p:cNvPr>
            <p:cNvSpPr/>
            <p:nvPr/>
          </p:nvSpPr>
          <p:spPr>
            <a:xfrm>
              <a:off x="7604760" y="2456496"/>
              <a:ext cx="670560" cy="533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745EC1-E7E5-08D8-6F5B-51B83E41EDC1}"/>
                </a:ext>
              </a:extLst>
            </p:cNvPr>
            <p:cNvSpPr/>
            <p:nvPr/>
          </p:nvSpPr>
          <p:spPr>
            <a:xfrm>
              <a:off x="8852124" y="2179636"/>
              <a:ext cx="1358675" cy="10896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BFB1B1-FBFC-17A0-2580-F0C078CEBDEC}"/>
                </a:ext>
              </a:extLst>
            </p:cNvPr>
            <p:cNvCxnSpPr>
              <a:stCxn id="18" idx="3"/>
              <a:endCxn id="20" idx="1"/>
            </p:cNvCxnSpPr>
            <p:nvPr/>
          </p:nvCxnSpPr>
          <p:spPr>
            <a:xfrm>
              <a:off x="8275320" y="2723196"/>
              <a:ext cx="576804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7C0ACD-FE15-3BFA-387E-DB8D447E71CF}"/>
                </a:ext>
              </a:extLst>
            </p:cNvPr>
            <p:cNvSpPr/>
            <p:nvPr/>
          </p:nvSpPr>
          <p:spPr>
            <a:xfrm>
              <a:off x="9198564" y="2455226"/>
              <a:ext cx="670560" cy="533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2B3577-5BAD-40D4-3D22-916C6472FBD4}"/>
                </a:ext>
              </a:extLst>
            </p:cNvPr>
            <p:cNvSpPr/>
            <p:nvPr/>
          </p:nvSpPr>
          <p:spPr>
            <a:xfrm>
              <a:off x="10445928" y="2178366"/>
              <a:ext cx="1358675" cy="10896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86262D-78A6-5094-AC87-BB6E52E20E6E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9869124" y="2721926"/>
              <a:ext cx="576804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D1B2533-F879-7333-32FF-E89044CA4EFD}"/>
              </a:ext>
            </a:extLst>
          </p:cNvPr>
          <p:cNvSpPr txBox="1"/>
          <p:nvPr/>
        </p:nvSpPr>
        <p:spPr>
          <a:xfrm rot="5400000">
            <a:off x="9838801" y="2988803"/>
            <a:ext cx="4503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https://www.researchgate.net/publication/236105790_Visualizing_the_Topical_Structure_of_the_Medical_Sciences_A_Self-Organizing_Map_Approach/figures?lo=1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C5728-90EC-39A5-3B0D-A41EE05D9C45}"/>
              </a:ext>
            </a:extLst>
          </p:cNvPr>
          <p:cNvSpPr txBox="1"/>
          <p:nvPr/>
        </p:nvSpPr>
        <p:spPr>
          <a:xfrm>
            <a:off x="-101030" y="2168630"/>
            <a:ext cx="1989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Geometric Zooming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2FC4-02EC-EFB0-502F-2583C43166B6}"/>
              </a:ext>
            </a:extLst>
          </p:cNvPr>
          <p:cNvSpPr txBox="1"/>
          <p:nvPr/>
        </p:nvSpPr>
        <p:spPr>
          <a:xfrm>
            <a:off x="-175459" y="4892233"/>
            <a:ext cx="1991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Semantic Zooming</a:t>
            </a:r>
          </a:p>
        </p:txBody>
      </p:sp>
    </p:spTree>
    <p:extLst>
      <p:ext uri="{BB962C8B-B14F-4D97-AF65-F5344CB8AC3E}">
        <p14:creationId xmlns:p14="http://schemas.microsoft.com/office/powerpoint/2010/main" val="21028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Navigate: Changing item visibility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Techniques</a:t>
            </a:r>
          </a:p>
        </p:txBody>
      </p:sp>
      <p:sp>
        <p:nvSpPr>
          <p:cNvPr id="1245" name="change viewpoint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6894765" cy="5058137"/>
          </a:xfrm>
        </p:spPr>
        <p:txBody>
          <a:bodyPr>
            <a:normAutofit/>
          </a:bodyPr>
          <a:lstStyle/>
          <a:p>
            <a:r>
              <a:rPr lang="en-US" dirty="0"/>
              <a:t>Pan/Translate</a:t>
            </a:r>
          </a:p>
          <a:p>
            <a:pPr lvl="1"/>
            <a:r>
              <a:rPr lang="en-US" dirty="0"/>
              <a:t>Moves viewpoint parallel to the plane of the image, either up and down or from side to side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Constrained Navigation</a:t>
            </a:r>
          </a:p>
          <a:p>
            <a:pPr lvl="1"/>
            <a:r>
              <a:rPr lang="en-US" dirty="0"/>
              <a:t>Some kind of limit on the possible viewpoints</a:t>
            </a:r>
          </a:p>
          <a:p>
            <a:pPr lvl="2"/>
            <a:r>
              <a:rPr lang="en-US" dirty="0"/>
              <a:t>E.g., limit the zoom range to 2x only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246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C0A9CB-9C1A-E145-554D-3D26AC513522}"/>
              </a:ext>
            </a:extLst>
          </p:cNvPr>
          <p:cNvGrpSpPr/>
          <p:nvPr/>
        </p:nvGrpSpPr>
        <p:grpSpPr>
          <a:xfrm>
            <a:off x="8470123" y="1734935"/>
            <a:ext cx="2743200" cy="2642795"/>
            <a:chOff x="8367995" y="3988764"/>
            <a:chExt cx="2480928" cy="239012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EE0A1F5-D005-4C24-EBFB-92FCA4AAC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995" y="4366660"/>
              <a:ext cx="2480928" cy="2012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25C570-818B-A941-CB55-5B8E4284CB6C}"/>
                </a:ext>
              </a:extLst>
            </p:cNvPr>
            <p:cNvSpPr txBox="1"/>
            <p:nvPr/>
          </p:nvSpPr>
          <p:spPr>
            <a:xfrm>
              <a:off x="9006119" y="3988764"/>
              <a:ext cx="1204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Panning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2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How to Handle Complexity: Facet/Split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20E0C6B7-57A6-414F-ACAB-B7270C7B67F6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387C6F29-60BF-E072-D02D-27A4B090A9EE}"/>
              </a:ext>
            </a:extLst>
          </p:cNvPr>
          <p:cNvSpPr/>
          <p:nvPr/>
        </p:nvSpPr>
        <p:spPr>
          <a:xfrm>
            <a:off x="4973221" y="971915"/>
            <a:ext cx="2293321" cy="5238336"/>
          </a:xfrm>
          <a:prstGeom prst="roundRect">
            <a:avLst>
              <a:gd name="adj" fmla="val 3077"/>
            </a:avLst>
          </a:prstGeom>
          <a:noFill/>
          <a:ln w="38100" cmpd="sng">
            <a:solidFill>
              <a:srgbClr val="00499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05CDE-C2FC-AE37-35E5-35189003F8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038" y="985526"/>
            <a:ext cx="6937849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altLang="en-US" dirty="0"/>
              <a:t>Juxtapose and Coordinate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Juxtapose views</a:t>
            </a:r>
          </a:p>
          <a:p>
            <a:pPr lvl="1"/>
            <a:r>
              <a:rPr lang="en-US" dirty="0"/>
              <a:t>Create side-by-side linked views</a:t>
            </a:r>
          </a:p>
          <a:p>
            <a:pPr lvl="4"/>
            <a:endParaRPr lang="en-US" dirty="0"/>
          </a:p>
          <a:p>
            <a:r>
              <a:rPr lang="en-US" dirty="0"/>
              <a:t>Why juxtapose views?</a:t>
            </a:r>
          </a:p>
          <a:p>
            <a:pPr lvl="1"/>
            <a:r>
              <a:rPr lang="en-US" dirty="0"/>
              <a:t>Benefits: Eyes vs memory</a:t>
            </a:r>
          </a:p>
          <a:p>
            <a:pPr lvl="2"/>
            <a:r>
              <a:rPr lang="en-US" dirty="0"/>
              <a:t>Lower cognitive load to move eyes between 2 views than remembering previous state with single changing view</a:t>
            </a:r>
          </a:p>
          <a:p>
            <a:pPr lvl="1"/>
            <a:r>
              <a:rPr lang="en-US" dirty="0"/>
              <a:t>Costs: Display area</a:t>
            </a:r>
          </a:p>
          <a:p>
            <a:pPr lvl="2"/>
            <a:r>
              <a:rPr lang="en-US" dirty="0"/>
              <a:t>2 views side by side each have only half the area of one view</a:t>
            </a:r>
          </a:p>
          <a:p>
            <a:pPr lvl="2"/>
            <a:r>
              <a:rPr lang="en-US" dirty="0"/>
              <a:t>Possible: Few dozen views with several hundred elements in each view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0A7366FC-C360-4FA4-BD4F-2E408C7FB6CF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0E592-F4A5-9666-3FC9-FDC4C158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31" y="1098298"/>
            <a:ext cx="2560542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4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Idiom: cross filtering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Idiom: </a:t>
            </a:r>
            <a:r>
              <a:rPr lang="en-US" dirty="0">
                <a:sym typeface="Rockwell"/>
              </a:rPr>
              <a:t>Linked Highlighting</a:t>
            </a:r>
          </a:p>
        </p:txBody>
      </p:sp>
      <p:sp>
        <p:nvSpPr>
          <p:cNvPr id="1296" name="item filtering…"/>
          <p:cNvSpPr txBox="1">
            <a:spLocks noGrp="1"/>
          </p:cNvSpPr>
          <p:nvPr>
            <p:ph idx="1"/>
          </p:nvPr>
        </p:nvSpPr>
        <p:spPr>
          <a:xfrm>
            <a:off x="339725" y="1319213"/>
            <a:ext cx="6443040" cy="5057775"/>
          </a:xfrm>
        </p:spPr>
        <p:txBody>
          <a:bodyPr/>
          <a:lstStyle/>
          <a:p>
            <a:r>
              <a:rPr lang="en-US" altLang="en-US" dirty="0"/>
              <a:t>Interactively selected items are also highlighted in all other views</a:t>
            </a:r>
          </a:p>
          <a:p>
            <a:endParaRPr lang="en-US" altLang="en-US" dirty="0"/>
          </a:p>
          <a:p>
            <a:r>
              <a:rPr lang="en-US" altLang="en-US" dirty="0"/>
              <a:t>Same highlight color is used</a:t>
            </a:r>
          </a:p>
          <a:p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29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baseball-hisaly.png" descr="baseball-hisa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15" y="1249163"/>
            <a:ext cx="4975004" cy="52896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5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Idiom: cross filtering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/>
          </a:bodyPr>
          <a:lstStyle/>
          <a:p>
            <a:r>
              <a:rPr lang="en-US" dirty="0"/>
              <a:t>Idiom: </a:t>
            </a:r>
            <a:r>
              <a:rPr lang="en-US" dirty="0">
                <a:sym typeface="Rockwell"/>
              </a:rPr>
              <a:t>Cross Filtering</a:t>
            </a:r>
          </a:p>
        </p:txBody>
      </p:sp>
      <p:sp>
        <p:nvSpPr>
          <p:cNvPr id="1296" name="item filtering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/>
          <a:lstStyle/>
          <a:p>
            <a:r>
              <a:rPr lang="en-US" dirty="0"/>
              <a:t>Items filtered in one vis are also filtered from all other linked views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29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4" y="2174678"/>
            <a:ext cx="11238567" cy="42554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/>
          <p:cNvSpPr/>
          <p:nvPr/>
        </p:nvSpPr>
        <p:spPr>
          <a:xfrm>
            <a:off x="9798850" y="6141183"/>
            <a:ext cx="16770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http://square.github.io/crossfilter/</a:t>
            </a:r>
          </a:p>
        </p:txBody>
      </p:sp>
    </p:spTree>
    <p:extLst>
      <p:ext uri="{BB962C8B-B14F-4D97-AF65-F5344CB8AC3E}">
        <p14:creationId xmlns:p14="http://schemas.microsoft.com/office/powerpoint/2010/main" val="364603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Idiom: Bird’s-eye Maps</a:t>
            </a:r>
            <a:endParaRPr lang="en-US" alt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Map views with a smaller bird’s-eye overview window in addition to a larger detail view</a:t>
            </a:r>
          </a:p>
          <a:p>
            <a:pPr lvl="1"/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7FE6-0112-44FE-AD67-5F567A593FB4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07" y="1966477"/>
            <a:ext cx="7364385" cy="460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74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 into Views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to divide data items between views</a:t>
            </a:r>
          </a:p>
          <a:p>
            <a:pPr lvl="1"/>
            <a:r>
              <a:rPr lang="en-US" altLang="en-US" dirty="0"/>
              <a:t>Has major implications for what patterns are visible</a:t>
            </a:r>
          </a:p>
          <a:p>
            <a:pPr lvl="1"/>
            <a:r>
              <a:rPr lang="en-US" altLang="en-US" dirty="0"/>
              <a:t>Split according to attributes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Design choices</a:t>
            </a:r>
          </a:p>
          <a:p>
            <a:pPr lvl="1"/>
            <a:r>
              <a:rPr lang="en-US" altLang="en-US" dirty="0"/>
              <a:t>How many splits</a:t>
            </a:r>
          </a:p>
          <a:p>
            <a:pPr lvl="1"/>
            <a:r>
              <a:rPr lang="en-US" altLang="en-US" dirty="0"/>
              <a:t>Order in which attributes used to split</a:t>
            </a:r>
          </a:p>
          <a:p>
            <a:pPr lvl="1"/>
            <a:r>
              <a:rPr lang="en-US" altLang="en-US" dirty="0"/>
              <a:t>How many views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E571-E8C1-4B45-A172-3A393C360802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817" y="1319514"/>
            <a:ext cx="3932766" cy="11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8A6A-FA63-8EE9-8B9C-6C45FFD2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C927-107C-32A4-28B4-90E2212D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2A186"/>
                </a:solidFill>
              </a:rPr>
              <a:t>How?</a:t>
            </a:r>
            <a:r>
              <a:rPr lang="en-US" dirty="0"/>
              <a:t> – Encoding Vis</a:t>
            </a:r>
          </a:p>
          <a:p>
            <a:pPr lvl="1"/>
            <a:r>
              <a:rPr lang="en-US" dirty="0"/>
              <a:t>Tables: Keys, Values, and Levels</a:t>
            </a:r>
          </a:p>
          <a:p>
            <a:pPr lvl="2"/>
            <a:r>
              <a:rPr lang="en-US" dirty="0"/>
              <a:t>Idioms: Heatmap,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Spatial Axis Orientation</a:t>
            </a:r>
          </a:p>
          <a:p>
            <a:pPr lvl="2"/>
            <a:r>
              <a:rPr lang="en-US" dirty="0"/>
              <a:t>Idioms: Pie Chart, Polar Area Chart, Radar Chart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Networks and Trees</a:t>
            </a:r>
          </a:p>
          <a:p>
            <a:pPr lvl="2"/>
            <a:r>
              <a:rPr lang="en-US" dirty="0"/>
              <a:t>Node-Link Diagrams, </a:t>
            </a:r>
            <a:r>
              <a:rPr lang="en-US" dirty="0" err="1"/>
              <a:t>Treemaps</a:t>
            </a:r>
            <a:endParaRPr lang="en-US" dirty="0">
              <a:solidFill>
                <a:srgbClr val="22A186"/>
              </a:solidFill>
            </a:endParaRPr>
          </a:p>
          <a:p>
            <a:pPr lvl="2"/>
            <a:endParaRPr lang="en-US" dirty="0"/>
          </a:p>
          <a:p>
            <a:r>
              <a:rPr lang="en-US" dirty="0"/>
              <a:t>Interaction in Visualization</a:t>
            </a:r>
          </a:p>
          <a:p>
            <a:pPr lvl="1"/>
            <a:r>
              <a:rPr lang="en-US" dirty="0"/>
              <a:t>Manipulate (change)</a:t>
            </a:r>
          </a:p>
          <a:p>
            <a:pPr lvl="1"/>
            <a:r>
              <a:rPr lang="en-US" dirty="0"/>
              <a:t>Facet (split)</a:t>
            </a:r>
          </a:p>
          <a:p>
            <a:pPr lvl="1"/>
            <a:r>
              <a:rPr lang="en-US" dirty="0"/>
              <a:t>Reduce items/attributes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76F6C-FF6A-42FE-F8CD-2A03D06B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 dirty="0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896BB-197A-1B4C-F624-47FD4395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585D1D2E-7D28-4689-A3BE-471EA6186B8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A3500-B7D6-2D8A-8DC1-BEA93EC3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6339" r="4904" b="5928"/>
          <a:stretch/>
        </p:blipFill>
        <p:spPr bwMode="auto">
          <a:xfrm>
            <a:off x="8610600" y="3342674"/>
            <a:ext cx="3408572" cy="33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80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– Grouped Bar Chart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Single bar chart with grouped bars</a:t>
            </a:r>
          </a:p>
          <a:p>
            <a:pPr lvl="1"/>
            <a:r>
              <a:rPr lang="en-US" altLang="en-US" dirty="0"/>
              <a:t>Split by state into regions</a:t>
            </a:r>
          </a:p>
          <a:p>
            <a:pPr lvl="2"/>
            <a:r>
              <a:rPr lang="en-US" altLang="en-US" dirty="0"/>
              <a:t>Complex glyph within each region showing all ages</a:t>
            </a:r>
          </a:p>
          <a:p>
            <a:pPr lvl="1"/>
            <a:r>
              <a:rPr lang="en-US" altLang="en-US" dirty="0"/>
              <a:t>Compare: Easy within state, hard across ages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Small-multiple bar charts</a:t>
            </a:r>
          </a:p>
          <a:p>
            <a:pPr lvl="1"/>
            <a:r>
              <a:rPr lang="en-US" altLang="en-US" dirty="0"/>
              <a:t>Split by state and age into regions</a:t>
            </a:r>
          </a:p>
          <a:p>
            <a:pPr lvl="2"/>
            <a:r>
              <a:rPr lang="en-US" altLang="en-US" dirty="0"/>
              <a:t>Different charts per region</a:t>
            </a:r>
          </a:p>
          <a:p>
            <a:pPr lvl="1"/>
            <a:r>
              <a:rPr lang="en-US" altLang="en-US" dirty="0"/>
              <a:t>Compare: Easy within age</a:t>
            </a:r>
          </a:p>
          <a:p>
            <a:endParaRPr lang="en-US" dirty="0"/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6671-FA70-41F7-BEF2-534EF1F8A37D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5737" y="1319514"/>
            <a:ext cx="3476263" cy="3228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9" y="3452896"/>
            <a:ext cx="3210331" cy="30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uperimpose layers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Superimpose Layers</a:t>
            </a:r>
          </a:p>
        </p:txBody>
      </p:sp>
      <p:sp>
        <p:nvSpPr>
          <p:cNvPr id="1388" name="layer: set of objects spread out over region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Combine multiple layers together by stacking them directly on top of each other in a single composite view</a:t>
            </a:r>
          </a:p>
          <a:p>
            <a:endParaRPr lang="en-US" dirty="0"/>
          </a:p>
          <a:p>
            <a:r>
              <a:rPr lang="en-US" dirty="0"/>
              <a:t>Layer: Set of objects spread out over region</a:t>
            </a:r>
          </a:p>
          <a:p>
            <a:pPr lvl="1"/>
            <a:r>
              <a:rPr lang="en-US" dirty="0"/>
              <a:t>Each set is visually distinguishable group</a:t>
            </a:r>
          </a:p>
          <a:p>
            <a:pPr lvl="1"/>
            <a:r>
              <a:rPr lang="en-US" dirty="0"/>
              <a:t>Layers can be shown as juxtaposed side by side views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38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177" y="4849371"/>
            <a:ext cx="4852254" cy="1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tatic visual lay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Layering in Maps</a:t>
            </a:r>
            <a:endParaRPr lang="en-US" dirty="0"/>
          </a:p>
        </p:txBody>
      </p:sp>
      <p:sp>
        <p:nvSpPr>
          <p:cNvPr id="1392" name="foreground layer: roads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6206382" cy="5058137"/>
          </a:xfrm>
        </p:spPr>
        <p:txBody>
          <a:bodyPr/>
          <a:lstStyle/>
          <a:p>
            <a:r>
              <a:rPr lang="en-US" dirty="0"/>
              <a:t>Foreground layer: Roads</a:t>
            </a:r>
          </a:p>
          <a:p>
            <a:pPr lvl="1"/>
            <a:r>
              <a:rPr lang="en-US" dirty="0"/>
              <a:t>Marks: Lines</a:t>
            </a:r>
          </a:p>
          <a:p>
            <a:pPr lvl="1"/>
            <a:r>
              <a:rPr lang="en-US" dirty="0"/>
              <a:t>Channels:</a:t>
            </a:r>
          </a:p>
          <a:p>
            <a:pPr lvl="2"/>
            <a:r>
              <a:rPr lang="en-US" dirty="0"/>
              <a:t>Hue</a:t>
            </a:r>
          </a:p>
          <a:p>
            <a:pPr lvl="2"/>
            <a:r>
              <a:rPr lang="en-US" dirty="0"/>
              <a:t>Size distinguishing main from minor</a:t>
            </a:r>
          </a:p>
          <a:p>
            <a:pPr lvl="2"/>
            <a:r>
              <a:rPr lang="en-US" dirty="0"/>
              <a:t>High luminance contrast from background</a:t>
            </a:r>
          </a:p>
          <a:p>
            <a:pPr lvl="2"/>
            <a:endParaRPr lang="en-US" dirty="0"/>
          </a:p>
          <a:p>
            <a:r>
              <a:rPr lang="en-US" dirty="0"/>
              <a:t>Background layer: Regions</a:t>
            </a:r>
          </a:p>
          <a:p>
            <a:pPr lvl="1"/>
            <a:r>
              <a:rPr lang="en-US" dirty="0"/>
              <a:t>Marks: Area</a:t>
            </a:r>
          </a:p>
          <a:p>
            <a:pPr lvl="1"/>
            <a:r>
              <a:rPr lang="en-US" dirty="0"/>
              <a:t>Channels:</a:t>
            </a:r>
          </a:p>
          <a:p>
            <a:pPr lvl="2"/>
            <a:r>
              <a:rPr lang="en-US" dirty="0"/>
              <a:t>Desaturated colors for water, parks, land areas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393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6850" y="1401451"/>
            <a:ext cx="5645150" cy="4894262"/>
          </a:xfrm>
        </p:spPr>
      </p:pic>
    </p:spTree>
    <p:extLst>
      <p:ext uri="{BB962C8B-B14F-4D97-AF65-F5344CB8AC3E}">
        <p14:creationId xmlns:p14="http://schemas.microsoft.com/office/powerpoint/2010/main" val="18101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4B4C-104D-46E5-909F-8DC1C21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Superimpose Layers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0C56-0CE7-4D96-9CFD-9BC08AFB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6206200" cy="5058137"/>
          </a:xfrm>
        </p:spPr>
        <p:txBody>
          <a:bodyPr/>
          <a:lstStyle/>
          <a:p>
            <a:r>
              <a:rPr lang="en-US" dirty="0"/>
              <a:t>Background layer</a:t>
            </a:r>
          </a:p>
          <a:p>
            <a:pPr lvl="1"/>
            <a:r>
              <a:rPr lang="en-US" dirty="0"/>
              <a:t>Static network topology</a:t>
            </a:r>
          </a:p>
          <a:p>
            <a:pPr lvl="1"/>
            <a:endParaRPr lang="en-US" dirty="0"/>
          </a:p>
          <a:p>
            <a:r>
              <a:rPr lang="en-US" dirty="0"/>
              <a:t>Foreground layer</a:t>
            </a:r>
          </a:p>
          <a:p>
            <a:pPr lvl="1"/>
            <a:r>
              <a:rPr lang="en-US" dirty="0"/>
              <a:t>Dynamically created when mouse hover on a node</a:t>
            </a:r>
          </a:p>
          <a:p>
            <a:pPr lvl="1"/>
            <a:r>
              <a:rPr lang="en-US" dirty="0"/>
              <a:t>One topological hop away nodes are highlighted in 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1148-087F-4737-AAC5-DFF27D57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Interaction in Visualizations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F8C2-F268-4362-BDA5-B7ABAF60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D001-9F81-465E-87F5-23ED8A66B4D4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7B209FB-5D96-4F8F-A8A4-1AB2DC1D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668" y="1394257"/>
            <a:ext cx="5645332" cy="490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74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Handle Complexity: Reduce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0C6B7-57A6-414F-ACAB-B7270C7B67F6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8D221-611E-A517-F754-FD2438D924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038" y="985526"/>
            <a:ext cx="6937849" cy="5224725"/>
          </a:xfrm>
          <a:prstGeom prst="rect">
            <a:avLst/>
          </a:prstGeom>
        </p:spPr>
      </p:pic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26BFB822-42D9-8BAE-3BF6-761477EE48FB}"/>
              </a:ext>
            </a:extLst>
          </p:cNvPr>
          <p:cNvSpPr/>
          <p:nvPr/>
        </p:nvSpPr>
        <p:spPr>
          <a:xfrm>
            <a:off x="7331641" y="985526"/>
            <a:ext cx="2293321" cy="3158211"/>
          </a:xfrm>
          <a:prstGeom prst="roundRect">
            <a:avLst>
              <a:gd name="adj" fmla="val 3077"/>
            </a:avLst>
          </a:prstGeom>
          <a:noFill/>
          <a:ln w="38100" cmpd="sng">
            <a:solidFill>
              <a:srgbClr val="00499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53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Reduce Items and Attributes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idx="1"/>
          </p:nvPr>
        </p:nvSpPr>
        <p:spPr>
          <a:xfrm>
            <a:off x="340468" y="1319514"/>
            <a:ext cx="8710935" cy="5058137"/>
          </a:xfrm>
        </p:spPr>
        <p:txBody>
          <a:bodyPr>
            <a:normAutofit/>
          </a:bodyPr>
          <a:lstStyle/>
          <a:p>
            <a:r>
              <a:rPr lang="en-US" altLang="en-US" dirty="0"/>
              <a:t>Reduce what is shown at once within a view</a:t>
            </a:r>
          </a:p>
          <a:p>
            <a:pPr lvl="3"/>
            <a:endParaRPr lang="en-US" altLang="en-US" dirty="0"/>
          </a:p>
          <a:p>
            <a:r>
              <a:rPr lang="en-US" altLang="en-US" dirty="0"/>
              <a:t>Filter</a:t>
            </a:r>
          </a:p>
          <a:p>
            <a:pPr lvl="1"/>
            <a:r>
              <a:rPr lang="en-US" altLang="en-US" dirty="0"/>
              <a:t>Eliminates elements (items or attributes)</a:t>
            </a:r>
          </a:p>
          <a:p>
            <a:pPr lvl="1"/>
            <a:r>
              <a:rPr lang="en-US" altLang="en-US" dirty="0"/>
              <a:t>Visual encoding of the dataset is used in conjunction with controls (e.g., sliders, buttons, dropdowns, text fields)</a:t>
            </a:r>
          </a:p>
          <a:p>
            <a:pPr lvl="3"/>
            <a:endParaRPr lang="en-US" altLang="en-US" dirty="0"/>
          </a:p>
          <a:p>
            <a:pPr lvl="3"/>
            <a:endParaRPr lang="en-US" altLang="en-US" dirty="0"/>
          </a:p>
          <a:p>
            <a:r>
              <a:rPr lang="en-US" altLang="en-US" dirty="0"/>
              <a:t>Aggregate</a:t>
            </a:r>
          </a:p>
          <a:p>
            <a:pPr lvl="1"/>
            <a:r>
              <a:rPr lang="en-US" altLang="en-US" dirty="0"/>
              <a:t>Combine many elements (items or attributes) together to derive new elements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1C620-FF3F-49F2-9673-D93491679DB3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861" r="40663" b="52209"/>
          <a:stretch/>
        </p:blipFill>
        <p:spPr>
          <a:xfrm>
            <a:off x="8913318" y="1369873"/>
            <a:ext cx="3304972" cy="226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8EEFE-E623-AB03-B881-C6807FE8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3" t="53141" r="40676" b="-388"/>
          <a:stretch/>
        </p:blipFill>
        <p:spPr>
          <a:xfrm>
            <a:off x="8913318" y="3944390"/>
            <a:ext cx="3304972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1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Idiom: dynamic filter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Filter </a:t>
            </a:r>
            <a:r>
              <a:rPr lang="en-US" dirty="0"/>
              <a:t>Example - Film Finder system</a:t>
            </a:r>
            <a:endParaRPr lang="en-US" dirty="0">
              <a:sym typeface="Rockwel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46D0-1201-319C-F713-D5DD809E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438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439" name="film-alldots.png" descr="film-alldo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" y="1322146"/>
            <a:ext cx="5791975" cy="409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film-titles.png" descr="film-tit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875" y="1311899"/>
            <a:ext cx="5791978" cy="413296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tangle 15"/>
          <p:cNvSpPr/>
          <p:nvPr/>
        </p:nvSpPr>
        <p:spPr>
          <a:xfrm>
            <a:off x="10317336" y="5524584"/>
            <a:ext cx="1460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[System: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FilmFinder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07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6B7E-688E-4E6C-98B6-AD92D3C0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Idiom: Histogram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1CEB-FCF5-47DE-9413-CA1306B03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dirty="0"/>
              <a:t>1 quant value attribute</a:t>
            </a:r>
            <a:endParaRPr lang="en-US" altLang="en-US" dirty="0"/>
          </a:p>
          <a:p>
            <a:r>
              <a:rPr lang="en-US" altLang="en-US" dirty="0"/>
              <a:t>Derived data (</a:t>
            </a:r>
            <a:r>
              <a:rPr lang="en-US" altLang="en-US" b="1" dirty="0"/>
              <a:t>item aggregation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1 ordinal key attribute (bins)</a:t>
            </a:r>
          </a:p>
          <a:p>
            <a:pPr lvl="1"/>
            <a:r>
              <a:rPr lang="en-US" altLang="en-US" dirty="0"/>
              <a:t>1 quant value attribute (frequency)</a:t>
            </a:r>
          </a:p>
          <a:p>
            <a:pPr lvl="4"/>
            <a:endParaRPr lang="en-US" dirty="0"/>
          </a:p>
          <a:p>
            <a:r>
              <a:rPr lang="en-US" dirty="0"/>
              <a:t>Marks</a:t>
            </a:r>
          </a:p>
          <a:p>
            <a:pPr lvl="1"/>
            <a:r>
              <a:rPr lang="en-US" dirty="0"/>
              <a:t>Lines</a:t>
            </a:r>
          </a:p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Spatial regions: One bin per mark</a:t>
            </a:r>
          </a:p>
          <a:p>
            <a:pPr lvl="1"/>
            <a:r>
              <a:rPr lang="en-US" dirty="0"/>
              <a:t>Length to represent frequency</a:t>
            </a:r>
          </a:p>
          <a:p>
            <a:pPr lvl="4"/>
            <a:endParaRPr lang="en-US" dirty="0"/>
          </a:p>
          <a:p>
            <a:r>
              <a:rPr lang="en-US" altLang="en-US" dirty="0"/>
              <a:t>Task</a:t>
            </a:r>
          </a:p>
          <a:p>
            <a:pPr lvl="1"/>
            <a:r>
              <a:rPr lang="en-US" dirty="0"/>
              <a:t>Show the distribution of items</a:t>
            </a:r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679C-D495-48CE-A40F-7757D6FB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41613-D735-4354-90F4-BF2AD1FB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D001-9F81-465E-87F5-23ED8A66B4D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9F92E-F00E-4D38-818D-69EEFCDF0F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5983" y="3786188"/>
            <a:ext cx="4044605" cy="2797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D1A75-59C3-4F96-9A7E-763BC06857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0640" y="791304"/>
            <a:ext cx="4333187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2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Idiom: Box Plot / Box and Whisker Plot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dirty="0"/>
              <a:t>n quant value attribute</a:t>
            </a:r>
            <a:endParaRPr lang="en-US" altLang="en-US" dirty="0"/>
          </a:p>
          <a:p>
            <a:r>
              <a:rPr lang="en-US" altLang="en-US" dirty="0"/>
              <a:t>Derived data (item aggregation)</a:t>
            </a:r>
          </a:p>
          <a:p>
            <a:pPr lvl="1"/>
            <a:r>
              <a:rPr lang="en-US" altLang="en-US" dirty="0"/>
              <a:t>5 quant </a:t>
            </a:r>
            <a:r>
              <a:rPr lang="en-US" altLang="en-US" dirty="0" err="1"/>
              <a:t>attribs</a:t>
            </a:r>
            <a:r>
              <a:rPr lang="en-US" altLang="en-US" dirty="0"/>
              <a:t> for each original quant attribute</a:t>
            </a:r>
          </a:p>
          <a:p>
            <a:pPr lvl="2"/>
            <a:r>
              <a:rPr lang="en-US" altLang="en-US" dirty="0"/>
              <a:t>Median: Central line</a:t>
            </a:r>
          </a:p>
          <a:p>
            <a:pPr lvl="2"/>
            <a:r>
              <a:rPr lang="en-US" altLang="en-US" dirty="0"/>
              <a:t>Lower and upper quartile: Boxes</a:t>
            </a:r>
          </a:p>
          <a:p>
            <a:pPr lvl="2"/>
            <a:r>
              <a:rPr lang="en-US" altLang="en-US" dirty="0"/>
              <a:t>Lower and upper fences</a:t>
            </a:r>
          </a:p>
          <a:p>
            <a:pPr lvl="1"/>
            <a:r>
              <a:rPr lang="en-US" altLang="en-US" dirty="0"/>
              <a:t>Outliers beyond fence cutoffs explicitly shown</a:t>
            </a:r>
          </a:p>
          <a:p>
            <a:r>
              <a:rPr lang="en-US" dirty="0"/>
              <a:t>Marks</a:t>
            </a:r>
          </a:p>
          <a:p>
            <a:pPr lvl="1"/>
            <a:r>
              <a:rPr lang="en-US" dirty="0"/>
              <a:t>Glyph: horizontal combination of line marks</a:t>
            </a:r>
          </a:p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Spatial regions: One per glyph</a:t>
            </a:r>
          </a:p>
          <a:p>
            <a:pPr lvl="2"/>
            <a:r>
              <a:rPr lang="en-US" dirty="0"/>
              <a:t>Each glyph represent one quant value attribute</a:t>
            </a:r>
          </a:p>
          <a:p>
            <a:pPr lvl="1"/>
            <a:r>
              <a:rPr lang="en-US" dirty="0"/>
              <a:t>Position on common scale of 5 derived attributes</a:t>
            </a:r>
          </a:p>
          <a:p>
            <a:r>
              <a:rPr lang="en-US" altLang="en-US" dirty="0"/>
              <a:t>Task</a:t>
            </a:r>
          </a:p>
          <a:p>
            <a:pPr lvl="1"/>
            <a:r>
              <a:rPr lang="en-US" dirty="0"/>
              <a:t>Identify distribution of items, outliers</a:t>
            </a:r>
          </a:p>
          <a:p>
            <a:pPr lvl="1"/>
            <a:endParaRPr 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B6DE1-2F80-4E48-BA4D-227324AC0885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502FCE-2754-4AC7-6838-22F646F5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70" y="1094406"/>
            <a:ext cx="5508351" cy="550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6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– Attribute Aggregation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67958-8E85-4E7D-9E41-D29C8AFA6153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r="55518" b="34243"/>
          <a:stretch/>
        </p:blipFill>
        <p:spPr>
          <a:xfrm>
            <a:off x="387812" y="2235201"/>
            <a:ext cx="5078268" cy="2418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72080-8CD7-C212-C6AD-05EBA79F484B}"/>
              </a:ext>
            </a:extLst>
          </p:cNvPr>
          <p:cNvSpPr txBox="1"/>
          <p:nvPr/>
        </p:nvSpPr>
        <p:spPr>
          <a:xfrm>
            <a:off x="497728" y="1244566"/>
            <a:ext cx="5161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7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quantitative value attributes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B80FD-4166-C29D-1892-B17CA8F5D9DD}"/>
              </a:ext>
            </a:extLst>
          </p:cNvPr>
          <p:cNvSpPr txBox="1"/>
          <p:nvPr/>
        </p:nvSpPr>
        <p:spPr>
          <a:xfrm>
            <a:off x="6532882" y="1254672"/>
            <a:ext cx="51613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7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aggregated (derived) quantitative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srgbClr val="0047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7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attribute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D8461-0065-98C8-5430-C807873A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790" b="18218"/>
          <a:stretch/>
        </p:blipFill>
        <p:spPr>
          <a:xfrm>
            <a:off x="6642796" y="2235201"/>
            <a:ext cx="5161392" cy="30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Idiom: Heatmap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Data</a:t>
            </a:r>
          </a:p>
          <a:p>
            <a:pPr lvl="1"/>
            <a:r>
              <a:rPr lang="en-US" altLang="en-US" dirty="0"/>
              <a:t>2 </a:t>
            </a:r>
            <a:r>
              <a:rPr lang="en-US" altLang="en-US" dirty="0" err="1"/>
              <a:t>categ</a:t>
            </a:r>
            <a:r>
              <a:rPr lang="en-US" altLang="en-US" dirty="0"/>
              <a:t>/ordinal key </a:t>
            </a:r>
            <a:r>
              <a:rPr lang="en-US" altLang="en-US" dirty="0" err="1"/>
              <a:t>attribs</a:t>
            </a:r>
            <a:r>
              <a:rPr lang="en-US" altLang="en-US" dirty="0"/>
              <a:t> , 1 ordered value </a:t>
            </a:r>
            <a:r>
              <a:rPr lang="en-US" altLang="en-US" dirty="0" err="1"/>
              <a:t>attrib</a:t>
            </a:r>
            <a:endParaRPr lang="en-US" altLang="en-US" dirty="0"/>
          </a:p>
          <a:p>
            <a:r>
              <a:rPr lang="en-US" altLang="en-US" dirty="0"/>
              <a:t>Marks</a:t>
            </a:r>
          </a:p>
          <a:p>
            <a:pPr lvl="1"/>
            <a:r>
              <a:rPr lang="en-US" altLang="en-US" dirty="0"/>
              <a:t>Area</a:t>
            </a:r>
          </a:p>
          <a:p>
            <a:r>
              <a:rPr lang="en-US" altLang="en-US" dirty="0"/>
              <a:t>Channels</a:t>
            </a:r>
          </a:p>
          <a:p>
            <a:pPr lvl="1"/>
            <a:r>
              <a:rPr lang="en-US" dirty="0"/>
              <a:t>Spatial regions: One per mark</a:t>
            </a:r>
          </a:p>
          <a:p>
            <a:pPr lvl="2"/>
            <a:r>
              <a:rPr lang="en-US" altLang="en-US" dirty="0"/>
              <a:t>Separate and align in 2D matrix</a:t>
            </a:r>
          </a:p>
          <a:p>
            <a:pPr lvl="1"/>
            <a:r>
              <a:rPr lang="en-US" altLang="en-US" dirty="0"/>
              <a:t>Color luminance</a:t>
            </a:r>
          </a:p>
          <a:p>
            <a:r>
              <a:rPr lang="en-US" altLang="en-US" dirty="0"/>
              <a:t>Task</a:t>
            </a:r>
          </a:p>
          <a:p>
            <a:pPr lvl="1"/>
            <a:r>
              <a:rPr lang="en-US" altLang="en-US" dirty="0"/>
              <a:t>Find clusters, outliers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2A736-61F4-4EFF-97FF-F759BEB600F4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26F49-D306-DC6C-82A0-242CFA3C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96" y="2215574"/>
            <a:ext cx="6116955" cy="448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1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/>
            <a:r>
              <a:rPr lang="en-US" dirty="0"/>
              <a:t>Guidelines – Rules of Thumb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0EA310C-8E58-BC8A-F745-846D1D65C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DBE2DCEE-BD8B-4D21-8656-FE665E68AA15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171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Rules of Thumb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– Rules of Thumb</a:t>
            </a:r>
          </a:p>
        </p:txBody>
      </p:sp>
      <p:sp>
        <p:nvSpPr>
          <p:cNvPr id="1536" name="No unjustified 3D…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unjustified 3D</a:t>
            </a:r>
          </a:p>
          <a:p>
            <a:pPr lvl="1"/>
            <a:r>
              <a:rPr lang="en-US" dirty="0"/>
              <a:t>Our depth judgement/perception is less accurate than length perception</a:t>
            </a:r>
          </a:p>
          <a:p>
            <a:pPr lvl="4"/>
            <a:endParaRPr lang="en-US" dirty="0"/>
          </a:p>
          <a:p>
            <a:r>
              <a:rPr lang="en-US" dirty="0"/>
              <a:t>Eyes beat memory</a:t>
            </a:r>
          </a:p>
          <a:p>
            <a:pPr lvl="1"/>
            <a:r>
              <a:rPr lang="en-US" dirty="0"/>
              <a:t>External cognition vs. Internal memory</a:t>
            </a:r>
          </a:p>
          <a:p>
            <a:pPr lvl="4"/>
            <a:endParaRPr lang="en-US" dirty="0"/>
          </a:p>
          <a:p>
            <a:r>
              <a:rPr lang="en-US" dirty="0"/>
              <a:t>Interactivity Mantras</a:t>
            </a:r>
          </a:p>
          <a:p>
            <a:pPr lvl="1"/>
            <a:r>
              <a:rPr lang="en-US" dirty="0"/>
              <a:t>Overview first, zoom and filter, details on demand (</a:t>
            </a:r>
            <a:r>
              <a:rPr lang="en-US" dirty="0" err="1"/>
              <a:t>Shneiderman</a:t>
            </a:r>
            <a:r>
              <a:rPr lang="en-US" dirty="0"/>
              <a:t>, 1996)</a:t>
            </a:r>
          </a:p>
          <a:p>
            <a:pPr lvl="1"/>
            <a:r>
              <a:rPr lang="en-US" dirty="0"/>
              <a:t>Analyze First - Show the Important - Zoom, Filter and Analyze Further - Details on Demand (</a:t>
            </a:r>
            <a:r>
              <a:rPr lang="en-US" dirty="0" err="1"/>
              <a:t>Keim</a:t>
            </a:r>
            <a:r>
              <a:rPr lang="en-US" dirty="0"/>
              <a:t> et al., 2008)</a:t>
            </a:r>
          </a:p>
          <a:p>
            <a:pPr lvl="4"/>
            <a:endParaRPr lang="en-US" dirty="0"/>
          </a:p>
          <a:p>
            <a:r>
              <a:rPr lang="en-US" dirty="0"/>
              <a:t>Responsiveness is required</a:t>
            </a:r>
          </a:p>
          <a:p>
            <a:pPr lvl="1"/>
            <a:r>
              <a:rPr lang="en-US" dirty="0"/>
              <a:t>Need for visual feedback: Confirmation that the action has completed</a:t>
            </a:r>
          </a:p>
          <a:p>
            <a:pPr lvl="4"/>
            <a:endParaRPr lang="en-US" dirty="0"/>
          </a:p>
          <a:p>
            <a:r>
              <a:rPr lang="en-US" dirty="0"/>
              <a:t>Get it right in black and white (grayscale)</a:t>
            </a:r>
          </a:p>
          <a:p>
            <a:pPr lvl="4"/>
            <a:endParaRPr lang="en-US" dirty="0"/>
          </a:p>
          <a:p>
            <a:r>
              <a:rPr lang="en-US" dirty="0"/>
              <a:t>Function first, look-and-feel next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1537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AB03F0-C101-07D7-CFD4-88639AC1C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17140" r="12677" b="13083"/>
          <a:stretch/>
        </p:blipFill>
        <p:spPr bwMode="auto">
          <a:xfrm flipH="1">
            <a:off x="9560560" y="4163783"/>
            <a:ext cx="2419529" cy="232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 Choices –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Luminance: The number of discriminable steps (bins) is small (typically &lt;5)</a:t>
            </a:r>
          </a:p>
          <a:p>
            <a:pPr lvl="1"/>
            <a:r>
              <a:rPr lang="en-US" dirty="0"/>
              <a:t>Avoid grayscale if more than three bins are required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Saturation: The number of discriminable steps is low (around 3 bins)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Nonadjacent small regions of color: Only 6-12 bins including background and highlights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8857-D732-4D8D-B19A-85D82ADBBC3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A8842-34C7-D67B-2125-719B988B1B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2246" y="2425339"/>
            <a:ext cx="4892464" cy="74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582F32-28CE-418C-4EB7-C45FAD9B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32" y="3944087"/>
            <a:ext cx="4823878" cy="76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D17E2D-A96A-B38A-2161-AB5B98E050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4699" y="5383813"/>
            <a:ext cx="4823878" cy="762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3CFFE-A39E-4856-DA81-4555B5F72A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3698" y="2425339"/>
            <a:ext cx="2540957" cy="80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D26D5-1BDE-421E-CF20-EF115DAC8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313" y="3971233"/>
            <a:ext cx="2371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2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/>
              <a:t>Spatial Axis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5" y="1319213"/>
            <a:ext cx="9017635" cy="5057775"/>
          </a:xfrm>
        </p:spPr>
        <p:txBody>
          <a:bodyPr>
            <a:normAutofit/>
          </a:bodyPr>
          <a:lstStyle/>
          <a:p>
            <a:r>
              <a:rPr lang="en-US" dirty="0"/>
              <a:t>Rectilinear layouts</a:t>
            </a:r>
          </a:p>
          <a:p>
            <a:pPr lvl="1"/>
            <a:r>
              <a:rPr lang="en-US" dirty="0"/>
              <a:t>Regions or items are distributed along two perpendicular axes, </a:t>
            </a:r>
            <a:r>
              <a:rPr lang="en-US" b="1" dirty="0"/>
              <a:t>horizontal and vertical spatial position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Radial layouts</a:t>
            </a:r>
          </a:p>
          <a:p>
            <a:pPr lvl="1"/>
            <a:r>
              <a:rPr lang="en-US" dirty="0"/>
              <a:t>Items are distributed around a circle using the </a:t>
            </a:r>
            <a:r>
              <a:rPr lang="en-US" b="1" dirty="0"/>
              <a:t>angle channel </a:t>
            </a:r>
            <a:r>
              <a:rPr lang="en-US" dirty="0"/>
              <a:t>in addition to </a:t>
            </a:r>
            <a:r>
              <a:rPr lang="en-US" b="1" dirty="0"/>
              <a:t>one or more linear spatial channels</a:t>
            </a:r>
          </a:p>
          <a:p>
            <a:endParaRPr lang="en-US" dirty="0"/>
          </a:p>
          <a:p>
            <a:r>
              <a:rPr lang="en-US" dirty="0"/>
              <a:t>Parallel layouts</a:t>
            </a:r>
          </a:p>
          <a:p>
            <a:pPr lvl="1"/>
            <a:r>
              <a:rPr lang="en-US" dirty="0"/>
              <a:t>Parallel layouts are used to visualize </a:t>
            </a:r>
            <a:r>
              <a:rPr lang="en-US" b="1" dirty="0"/>
              <a:t>many quantitative attributes </a:t>
            </a:r>
            <a:r>
              <a:rPr lang="en-US" dirty="0"/>
              <a:t>at once using spatial position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23378857-D732-4D8D-B19A-85D82ADBBC3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DFC1-8AF1-4DE7-8027-F9D8B1506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96" t="11066" r="57519" b="58226"/>
          <a:stretch/>
        </p:blipFill>
        <p:spPr>
          <a:xfrm>
            <a:off x="9784080" y="1290320"/>
            <a:ext cx="2151438" cy="1238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7C3A4-DE51-47B0-8D16-A8B418A87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689" r="33159" b="55076"/>
          <a:stretch/>
        </p:blipFill>
        <p:spPr>
          <a:xfrm>
            <a:off x="9784080" y="4676097"/>
            <a:ext cx="1361440" cy="1811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E9713-15D8-4733-ABA0-8AF23F241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181" t="10465" b="55076"/>
          <a:stretch/>
        </p:blipFill>
        <p:spPr>
          <a:xfrm>
            <a:off x="9785744" y="3054445"/>
            <a:ext cx="1106699" cy="13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Idioms: pie chart, polar area chart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Idiom: </a:t>
            </a:r>
            <a:r>
              <a:rPr lang="en-US" dirty="0">
                <a:sym typeface="Rockwell"/>
              </a:rPr>
              <a:t>Pie Chart</a:t>
            </a:r>
          </a:p>
        </p:txBody>
      </p:sp>
      <p:sp>
        <p:nvSpPr>
          <p:cNvPr id="655" name="pie chart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categ</a:t>
            </a:r>
            <a:r>
              <a:rPr lang="en-US" dirty="0"/>
              <a:t> key </a:t>
            </a:r>
            <a:r>
              <a:rPr lang="en-US" dirty="0" err="1"/>
              <a:t>attrib</a:t>
            </a:r>
            <a:r>
              <a:rPr lang="en-US" dirty="0"/>
              <a:t>, 1 quant value </a:t>
            </a:r>
            <a:r>
              <a:rPr lang="en-US" dirty="0" err="1"/>
              <a:t>attrib</a:t>
            </a:r>
            <a:endParaRPr lang="en-US" dirty="0"/>
          </a:p>
          <a:p>
            <a:pPr lvl="1"/>
            <a:r>
              <a:rPr lang="en-US" dirty="0"/>
              <a:t>Derived Data: 1 quant value </a:t>
            </a:r>
            <a:r>
              <a:rPr lang="en-US" dirty="0" err="1"/>
              <a:t>attrib</a:t>
            </a:r>
            <a:r>
              <a:rPr lang="en-US" dirty="0"/>
              <a:t> (percentage)</a:t>
            </a:r>
          </a:p>
          <a:p>
            <a:r>
              <a:rPr lang="en-US" dirty="0"/>
              <a:t>Marks</a:t>
            </a:r>
          </a:p>
          <a:p>
            <a:pPr lvl="1"/>
            <a:r>
              <a:rPr lang="en-US" dirty="0"/>
              <a:t>Area (Wedges)</a:t>
            </a:r>
          </a:p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Tilt (Angle)</a:t>
            </a:r>
          </a:p>
          <a:p>
            <a:pPr lvl="1"/>
            <a:r>
              <a:rPr lang="en-US" dirty="0"/>
              <a:t>Color Hue</a:t>
            </a:r>
          </a:p>
          <a:p>
            <a:r>
              <a:rPr lang="en-US" dirty="0"/>
              <a:t>Task</a:t>
            </a:r>
          </a:p>
          <a:p>
            <a:pPr lvl="1"/>
            <a:r>
              <a:rPr lang="en-US" dirty="0"/>
              <a:t>Part-to-whole judgements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5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49C496-15EF-5349-4818-62B7FA3A65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9226" y="2384383"/>
            <a:ext cx="5628010" cy="39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Idioms: pie chart, polar area chart"/>
          <p:cNvSpPr txBox="1"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 fontScale="90000"/>
          </a:bodyPr>
          <a:lstStyle/>
          <a:p>
            <a:r>
              <a:rPr lang="en-US" dirty="0"/>
              <a:t>Idiom: </a:t>
            </a:r>
            <a:r>
              <a:rPr lang="en-US" dirty="0">
                <a:sym typeface="Rockwell"/>
              </a:rPr>
              <a:t>Polar Area Chart (aka Coxcomb)</a:t>
            </a:r>
          </a:p>
        </p:txBody>
      </p:sp>
      <p:sp>
        <p:nvSpPr>
          <p:cNvPr id="655" name="pie chart…"/>
          <p:cNvSpPr txBox="1"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categ</a:t>
            </a:r>
            <a:r>
              <a:rPr lang="en-US" dirty="0"/>
              <a:t> key </a:t>
            </a:r>
            <a:r>
              <a:rPr lang="en-US" dirty="0" err="1"/>
              <a:t>attrib</a:t>
            </a:r>
            <a:r>
              <a:rPr lang="en-US" dirty="0"/>
              <a:t>, 1 quant value </a:t>
            </a:r>
            <a:r>
              <a:rPr lang="en-US" dirty="0" err="1"/>
              <a:t>attrib</a:t>
            </a:r>
            <a:endParaRPr lang="en-US" dirty="0"/>
          </a:p>
          <a:p>
            <a:r>
              <a:rPr lang="en-US" dirty="0"/>
              <a:t>Marks</a:t>
            </a:r>
          </a:p>
          <a:p>
            <a:pPr lvl="1"/>
            <a:r>
              <a:rPr lang="en-US" dirty="0"/>
              <a:t>Area (Wedges)</a:t>
            </a:r>
          </a:p>
          <a:p>
            <a:r>
              <a:rPr lang="en-US" dirty="0"/>
              <a:t>Channels</a:t>
            </a:r>
          </a:p>
          <a:p>
            <a:pPr lvl="1"/>
            <a:r>
              <a:rPr lang="en-US" dirty="0"/>
              <a:t>Length of wedge</a:t>
            </a:r>
          </a:p>
          <a:p>
            <a:pPr lvl="1"/>
            <a:r>
              <a:rPr lang="en-US" dirty="0"/>
              <a:t>Color Hue</a:t>
            </a:r>
          </a:p>
          <a:p>
            <a:r>
              <a:rPr lang="en-US" dirty="0"/>
              <a:t>Task</a:t>
            </a:r>
          </a:p>
          <a:p>
            <a:pPr lvl="1"/>
            <a:r>
              <a:rPr lang="en-US" dirty="0"/>
              <a:t>Compare, lookup values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483675"/>
            <a:ext cx="4114800" cy="365125"/>
          </a:xfrm>
        </p:spPr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65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58DE72-6650-F41A-42C6-7671236A8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b="4849"/>
          <a:stretch/>
        </p:blipFill>
        <p:spPr bwMode="auto">
          <a:xfrm>
            <a:off x="6187440" y="1146641"/>
            <a:ext cx="6004560" cy="552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2850-1BAF-96F7-355E-760C4E34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Lecture 4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C2F4C-D6B4-8246-375C-A6585240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6148822" cy="5058137"/>
          </a:xfrm>
        </p:spPr>
        <p:txBody>
          <a:bodyPr/>
          <a:lstStyle/>
          <a:p>
            <a:r>
              <a:rPr lang="en-US" sz="2800" dirty="0"/>
              <a:t>Max Time Allowed: 10 Mins</a:t>
            </a:r>
          </a:p>
          <a:p>
            <a:r>
              <a:rPr lang="en-US" dirty="0"/>
              <a:t>Max Marks: 10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91A3D-F32C-CE6F-9FAB-3A3D3756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Advanced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F2891-9ED8-B585-FB79-D3D7F88D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6E22C9-1147-6327-F6F2-2DABC90A840E}"/>
              </a:ext>
            </a:extLst>
          </p:cNvPr>
          <p:cNvSpPr txBox="1">
            <a:spLocks/>
          </p:cNvSpPr>
          <p:nvPr/>
        </p:nvSpPr>
        <p:spPr>
          <a:xfrm>
            <a:off x="6035963" y="1319513"/>
            <a:ext cx="6148822" cy="505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Open the form and be ready</a:t>
            </a:r>
          </a:p>
          <a:p>
            <a:pPr>
              <a:buClrTx/>
            </a:pPr>
            <a:r>
              <a:rPr lang="en-US" dirty="0"/>
              <a:t>Quiz will start after announcement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5EC6D-310D-EDFF-2F4D-F1A16FB14CAE}"/>
              </a:ext>
            </a:extLst>
          </p:cNvPr>
          <p:cNvSpPr txBox="1"/>
          <p:nvPr/>
        </p:nvSpPr>
        <p:spPr>
          <a:xfrm>
            <a:off x="701793" y="6133409"/>
            <a:ext cx="4972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hlinkClick r:id="rId2"/>
              </a:rPr>
              <a:t>https://forms.gle/KhAviFghCuc8t8rf6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A23EA-A108-BD69-D25B-6C6FF9DA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614" y="2200297"/>
            <a:ext cx="4230365" cy="4230365"/>
          </a:xfrm>
          <a:prstGeom prst="rect">
            <a:avLst/>
          </a:prstGeom>
        </p:spPr>
      </p:pic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5C40B14-5E40-58B3-D277-F89AD8DDC2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92" y="2120758"/>
            <a:ext cx="4164121" cy="41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9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Networks and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Interaction in Visualizations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139F6-7BED-4170-98BD-BEF1692CAEC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9FADB-94F5-CB5F-A257-F372418F7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1186" b="66316"/>
          <a:stretch/>
        </p:blipFill>
        <p:spPr>
          <a:xfrm>
            <a:off x="1756347" y="1486993"/>
            <a:ext cx="5972510" cy="17996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99ED62-F002-ABD6-6716-9B66E639C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377"/>
          <a:stretch/>
        </p:blipFill>
        <p:spPr>
          <a:xfrm>
            <a:off x="1756347" y="4234543"/>
            <a:ext cx="8679306" cy="1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45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2281</TotalTime>
  <Words>1787</Words>
  <Application>Microsoft Office PowerPoint</Application>
  <PresentationFormat>Widescreen</PresentationFormat>
  <Paragraphs>399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Rockwell</vt:lpstr>
      <vt:lpstr>Twentieth Century</vt:lpstr>
      <vt:lpstr>Custom Design</vt:lpstr>
      <vt:lpstr>1_Custom Design</vt:lpstr>
      <vt:lpstr>PowerPoint Presentation</vt:lpstr>
      <vt:lpstr>Lecture 3 – Recap</vt:lpstr>
      <vt:lpstr>Today’s Agenda</vt:lpstr>
      <vt:lpstr>Idiom: Heatmap</vt:lpstr>
      <vt:lpstr>Spatial Axis Orientation</vt:lpstr>
      <vt:lpstr>Idiom: Pie Chart</vt:lpstr>
      <vt:lpstr>Idiom: Polar Area Chart (aka Coxcomb)</vt:lpstr>
      <vt:lpstr>Data Visualization – Lecture 4 Quiz</vt:lpstr>
      <vt:lpstr>Networks and Trees</vt:lpstr>
      <vt:lpstr>Node-Link Diagram</vt:lpstr>
      <vt:lpstr>Idiom: Force-Directed Placement</vt:lpstr>
      <vt:lpstr>Idiom: Radial Node-Link Tree</vt:lpstr>
      <vt:lpstr>Idiom: Treemap</vt:lpstr>
      <vt:lpstr>Treemap Variations</vt:lpstr>
      <vt:lpstr>Additional Tree Layouts</vt:lpstr>
      <vt:lpstr>How? Interaction in Visualization</vt:lpstr>
      <vt:lpstr>Interaction</vt:lpstr>
      <vt:lpstr>Interaction: Manipulate</vt:lpstr>
      <vt:lpstr>How to Manipulate a View</vt:lpstr>
      <vt:lpstr>Select</vt:lpstr>
      <vt:lpstr>Navigate</vt:lpstr>
      <vt:lpstr>Basic Navigation Techniques – Zoom</vt:lpstr>
      <vt:lpstr>Basic Navigation Techniques</vt:lpstr>
      <vt:lpstr>How to Handle Complexity: Facet/Split</vt:lpstr>
      <vt:lpstr>Juxtapose and Coordinate Views</vt:lpstr>
      <vt:lpstr>Idiom: Linked Highlighting</vt:lpstr>
      <vt:lpstr>Idiom: Cross Filtering</vt:lpstr>
      <vt:lpstr>Idiom: Bird’s-eye Maps</vt:lpstr>
      <vt:lpstr>Partition into Views</vt:lpstr>
      <vt:lpstr>Partitioning – Grouped Bar Chart</vt:lpstr>
      <vt:lpstr>Superimpose Layers</vt:lpstr>
      <vt:lpstr>Visual Layering in Maps</vt:lpstr>
      <vt:lpstr>Superimpose Layers - Examples</vt:lpstr>
      <vt:lpstr>How to Handle Complexity: Reduce</vt:lpstr>
      <vt:lpstr>Reduce Items and Attributes</vt:lpstr>
      <vt:lpstr>Filter Example - Film Finder system</vt:lpstr>
      <vt:lpstr>Idiom: Histogram</vt:lpstr>
      <vt:lpstr>Idiom: Box Plot / Box and Whisker Plot</vt:lpstr>
      <vt:lpstr>Example – Attribute Aggregation</vt:lpstr>
      <vt:lpstr>Guidelines – Rules of Thumb</vt:lpstr>
      <vt:lpstr>Guidelines – Rules of Thumb</vt:lpstr>
      <vt:lpstr>Good Design Choices – Colors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Arham Muslim</cp:lastModifiedBy>
  <cp:revision>63</cp:revision>
  <dcterms:created xsi:type="dcterms:W3CDTF">2023-05-28T17:43:48Z</dcterms:created>
  <dcterms:modified xsi:type="dcterms:W3CDTF">2024-08-23T12:45:48Z</dcterms:modified>
</cp:coreProperties>
</file>